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88" r:id="rId3"/>
    <p:sldId id="262" r:id="rId4"/>
    <p:sldId id="263" r:id="rId5"/>
    <p:sldId id="292" r:id="rId6"/>
    <p:sldId id="259" r:id="rId7"/>
    <p:sldId id="258" r:id="rId8"/>
    <p:sldId id="260" r:id="rId9"/>
    <p:sldId id="277" r:id="rId10"/>
    <p:sldId id="289" r:id="rId11"/>
    <p:sldId id="293" r:id="rId12"/>
    <p:sldId id="291" r:id="rId13"/>
    <p:sldId id="284" r:id="rId14"/>
    <p:sldId id="294" r:id="rId15"/>
    <p:sldId id="266" r:id="rId16"/>
    <p:sldId id="274" r:id="rId17"/>
    <p:sldId id="267" r:id="rId18"/>
    <p:sldId id="268" r:id="rId19"/>
    <p:sldId id="269" r:id="rId20"/>
    <p:sldId id="282" r:id="rId21"/>
    <p:sldId id="287" r:id="rId22"/>
    <p:sldId id="279" r:id="rId23"/>
    <p:sldId id="280" r:id="rId24"/>
    <p:sldId id="281" r:id="rId25"/>
    <p:sldId id="283" r:id="rId26"/>
    <p:sldId id="264" r:id="rId27"/>
    <p:sldId id="270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37" autoAdjust="0"/>
  </p:normalViewPr>
  <p:slideViewPr>
    <p:cSldViewPr snapToGrid="0" snapToObjects="1">
      <p:cViewPr varScale="1">
        <p:scale>
          <a:sx n="106" d="100"/>
          <a:sy n="106" d="100"/>
        </p:scale>
        <p:origin x="-2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Relationship Id="rId2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Relationship Id="rId2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osgrovedent:Dropbox:hybrid%20tech%20networks:#jan25:Protester Survey:Analysis:tds-a-descriptive statistics (autosaveversion 1).xlsx" TargetMode="External"/><Relationship Id="rId2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endParaRPr lang="en-US" sz="3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'Use-Stats'!$C$58</c:f>
              <c:strCache>
                <c:ptCount val="1"/>
                <c:pt idx="0">
                  <c:v>Used in Protests</c:v>
                </c:pt>
              </c:strCache>
            </c:strRef>
          </c:tx>
          <c:invertIfNegative val="0"/>
          <c:cat>
            <c:strRef>
              <c:f>'Use-Stats'!$A$59:$A$68</c:f>
              <c:strCache>
                <c:ptCount val="10"/>
                <c:pt idx="0">
                  <c:v>Blogs (123)</c:v>
                </c:pt>
                <c:pt idx="1">
                  <c:v>Twitter (138)</c:v>
                </c:pt>
                <c:pt idx="2">
                  <c:v>Radio (229)</c:v>
                </c:pt>
                <c:pt idx="3">
                  <c:v>Email (285)</c:v>
                </c:pt>
                <c:pt idx="4">
                  <c:v>Facebook (447)</c:v>
                </c:pt>
                <c:pt idx="5">
                  <c:v>SMS (492)</c:v>
                </c:pt>
                <c:pt idx="6">
                  <c:v>Print (612)</c:v>
                </c:pt>
                <c:pt idx="7">
                  <c:v>Phone (869)</c:v>
                </c:pt>
                <c:pt idx="8">
                  <c:v>TV (978)</c:v>
                </c:pt>
                <c:pt idx="9">
                  <c:v>Live Comm'n (989)</c:v>
                </c:pt>
              </c:strCache>
            </c:strRef>
          </c:cat>
          <c:val>
            <c:numRef>
              <c:f>'Use-Stats'!$C$59:$C$68</c:f>
              <c:numCache>
                <c:formatCode>0%</c:formatCode>
                <c:ptCount val="10"/>
                <c:pt idx="0">
                  <c:v>0.115492957746479</c:v>
                </c:pt>
                <c:pt idx="1">
                  <c:v>0.129577464788732</c:v>
                </c:pt>
                <c:pt idx="2">
                  <c:v>0.215023474178404</c:v>
                </c:pt>
                <c:pt idx="3">
                  <c:v>0.267605633802817</c:v>
                </c:pt>
                <c:pt idx="4">
                  <c:v>0.419718309859155</c:v>
                </c:pt>
                <c:pt idx="5">
                  <c:v>0.461971830985916</c:v>
                </c:pt>
                <c:pt idx="6">
                  <c:v>0.574647887323944</c:v>
                </c:pt>
                <c:pt idx="7">
                  <c:v>0.815962441314554</c:v>
                </c:pt>
                <c:pt idx="8">
                  <c:v>0.91830985915493</c:v>
                </c:pt>
                <c:pt idx="9">
                  <c:v>0.928638497652582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708632"/>
        <c:axId val="453711576"/>
      </c:barChart>
      <c:catAx>
        <c:axId val="453708632"/>
        <c:scaling>
          <c:orientation val="minMax"/>
        </c:scaling>
        <c:delete val="0"/>
        <c:axPos val="b"/>
        <c:majorTickMark val="out"/>
        <c:minorTickMark val="none"/>
        <c:tickLblPos val="nextTo"/>
        <c:crossAx val="453711576"/>
        <c:crosses val="autoZero"/>
        <c:auto val="1"/>
        <c:lblAlgn val="ctr"/>
        <c:lblOffset val="100"/>
        <c:noMultiLvlLbl val="0"/>
      </c:catAx>
      <c:valAx>
        <c:axId val="453711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3708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4000" dirty="0"/>
              <a:t>Media</a:t>
            </a:r>
            <a:r>
              <a:rPr lang="en-US" sz="4000" baseline="0" dirty="0"/>
              <a:t> Ranking Aggregates</a:t>
            </a:r>
            <a:endParaRPr lang="en-US" sz="4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9033615662907"/>
          <c:y val="0.1149767499535"/>
          <c:w val="0.783574207278144"/>
          <c:h val="0.739624910522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'Rank-Stats'!$B$31</c:f>
              <c:strCache>
                <c:ptCount val="1"/>
                <c:pt idx="0">
                  <c:v>significance by full sample of respondents</c:v>
                </c:pt>
              </c:strCache>
            </c:strRef>
          </c:tx>
          <c:invertIfNegative val="0"/>
          <c:cat>
            <c:strRef>
              <c:f>'Rank-Stats'!$A$32:$A$41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'Rank-Stats'!$B$32:$B$41</c:f>
              <c:numCache>
                <c:formatCode>0%</c:formatCode>
                <c:ptCount val="10"/>
                <c:pt idx="0">
                  <c:v>0.52043131635885</c:v>
                </c:pt>
                <c:pt idx="1">
                  <c:v>0.458869903573209</c:v>
                </c:pt>
                <c:pt idx="2">
                  <c:v>0.315115088748327</c:v>
                </c:pt>
                <c:pt idx="3">
                  <c:v>0.256212616784117</c:v>
                </c:pt>
                <c:pt idx="4">
                  <c:v>0.109347849766432</c:v>
                </c:pt>
                <c:pt idx="5">
                  <c:v>0.0641355717442979</c:v>
                </c:pt>
                <c:pt idx="6">
                  <c:v>0.0471935287756003</c:v>
                </c:pt>
                <c:pt idx="7">
                  <c:v>0.0369084644435584</c:v>
                </c:pt>
                <c:pt idx="8">
                  <c:v>0.0475268598290085</c:v>
                </c:pt>
                <c:pt idx="9">
                  <c:v>0.0277908496393147</c:v>
                </c:pt>
              </c:numCache>
            </c:numRef>
          </c:val>
        </c:ser>
        <c:ser>
          <c:idx val="1"/>
          <c:order val="1"/>
          <c:tx>
            <c:strRef>
              <c:f>'Rank-Stats'!$C$31</c:f>
              <c:strCache>
                <c:ptCount val="1"/>
                <c:pt idx="0">
                  <c:v>significance by media user respondents</c:v>
                </c:pt>
              </c:strCache>
            </c:strRef>
          </c:tx>
          <c:spPr>
            <a:solidFill>
              <a:schemeClr val="bg1">
                <a:alpha val="0"/>
              </a:schemeClr>
            </a:solidFill>
          </c:spPr>
          <c:invertIfNegative val="0"/>
          <c:dLbls>
            <c:delete val="1"/>
          </c:dLbls>
          <c:cat>
            <c:strRef>
              <c:f>'Rank-Stats'!$A$32:$A$41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'Rank-Stats'!$C$32:$C$41</c:f>
              <c:numCache>
                <c:formatCode>0%</c:formatCode>
                <c:ptCount val="10"/>
                <c:pt idx="0">
                  <c:v>0.624088991177599</c:v>
                </c:pt>
                <c:pt idx="1">
                  <c:v>0.483147960903269</c:v>
                </c:pt>
                <c:pt idx="2">
                  <c:v>0.732475764354959</c:v>
                </c:pt>
                <c:pt idx="3">
                  <c:v>0.27266530334015</c:v>
                </c:pt>
                <c:pt idx="4">
                  <c:v>0.400584795321637</c:v>
                </c:pt>
                <c:pt idx="5">
                  <c:v>0.481884057971014</c:v>
                </c:pt>
                <c:pt idx="7">
                  <c:v>0.0782520325203252</c:v>
                </c:pt>
                <c:pt idx="8">
                  <c:v>0.215793304221252</c:v>
                </c:pt>
                <c:pt idx="9">
                  <c:v>0.0472494553376906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98152"/>
        <c:axId val="6903832"/>
      </c:barChart>
      <c:catAx>
        <c:axId val="6898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Media (#</a:t>
                </a:r>
                <a:r>
                  <a:rPr lang="en-US" sz="1200" baseline="0"/>
                  <a:t> of media users)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411946967439881"/>
              <c:y val="0.938582677165354"/>
            </c:manualLayout>
          </c:layout>
          <c:overlay val="0"/>
        </c:title>
        <c:majorTickMark val="out"/>
        <c:minorTickMark val="none"/>
        <c:tickLblPos val="nextTo"/>
        <c:crossAx val="6903832"/>
        <c:crosses val="autoZero"/>
        <c:auto val="1"/>
        <c:lblAlgn val="ctr"/>
        <c:lblOffset val="100"/>
        <c:noMultiLvlLbl val="0"/>
      </c:catAx>
      <c:valAx>
        <c:axId val="6903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of possible score</a:t>
                </a:r>
              </a:p>
            </c:rich>
          </c:tx>
          <c:layout>
            <c:manualLayout>
              <c:xMode val="edge"/>
              <c:yMode val="edge"/>
              <c:x val="0.0179459459459459"/>
              <c:y val="0.352347531361729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6898152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23948888124555"/>
          <c:y val="0.0598176160513581"/>
          <c:w val="0.273410343691401"/>
          <c:h val="0.36939015571675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033615662907"/>
          <c:y val="0.1149767499535"/>
          <c:w val="0.783574207278144"/>
          <c:h val="0.7396249105225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'Rank-Stats'!$B$31</c:f>
              <c:strCache>
                <c:ptCount val="1"/>
                <c:pt idx="0">
                  <c:v>significance by full sample of respondents</c:v>
                </c:pt>
              </c:strCache>
            </c:strRef>
          </c:tx>
          <c:invertIfNegative val="0"/>
          <c:cat>
            <c:strRef>
              <c:f>'Rank-Stats'!$A$32:$A$41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'Rank-Stats'!$B$32:$B$41</c:f>
              <c:numCache>
                <c:formatCode>0%</c:formatCode>
                <c:ptCount val="10"/>
                <c:pt idx="0">
                  <c:v>0.52043131635885</c:v>
                </c:pt>
                <c:pt idx="1">
                  <c:v>0.458869903573209</c:v>
                </c:pt>
                <c:pt idx="2">
                  <c:v>0.315115088748327</c:v>
                </c:pt>
                <c:pt idx="3">
                  <c:v>0.256212616784117</c:v>
                </c:pt>
                <c:pt idx="4">
                  <c:v>0.109347849766432</c:v>
                </c:pt>
                <c:pt idx="5">
                  <c:v>0.0641355717442979</c:v>
                </c:pt>
                <c:pt idx="6">
                  <c:v>0.0471935287756003</c:v>
                </c:pt>
                <c:pt idx="7">
                  <c:v>0.0369084644435584</c:v>
                </c:pt>
                <c:pt idx="8">
                  <c:v>0.0475268598290085</c:v>
                </c:pt>
                <c:pt idx="9">
                  <c:v>0.0277908496393147</c:v>
                </c:pt>
              </c:numCache>
            </c:numRef>
          </c:val>
        </c:ser>
        <c:ser>
          <c:idx val="1"/>
          <c:order val="1"/>
          <c:tx>
            <c:strRef>
              <c:f>'Rank-Stats'!$C$31</c:f>
              <c:strCache>
                <c:ptCount val="1"/>
                <c:pt idx="0">
                  <c:v>significance by media user respondents</c:v>
                </c:pt>
              </c:strCache>
            </c:strRef>
          </c:tx>
          <c:invertIfNegative val="0"/>
          <c:cat>
            <c:strRef>
              <c:f>'Rank-Stats'!$A$32:$A$41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'Rank-Stats'!$C$32:$C$41</c:f>
              <c:numCache>
                <c:formatCode>0%</c:formatCode>
                <c:ptCount val="10"/>
                <c:pt idx="0">
                  <c:v>0.624088991177599</c:v>
                </c:pt>
                <c:pt idx="1">
                  <c:v>0.483147960903269</c:v>
                </c:pt>
                <c:pt idx="2">
                  <c:v>0.732475764354959</c:v>
                </c:pt>
                <c:pt idx="3">
                  <c:v>0.27266530334015</c:v>
                </c:pt>
                <c:pt idx="4">
                  <c:v>0.400584795321637</c:v>
                </c:pt>
                <c:pt idx="5">
                  <c:v>0.481884057971014</c:v>
                </c:pt>
                <c:pt idx="7">
                  <c:v>0.0782520325203252</c:v>
                </c:pt>
                <c:pt idx="8">
                  <c:v>0.215793304221252</c:v>
                </c:pt>
                <c:pt idx="9">
                  <c:v>0.0472494553376906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945704"/>
        <c:axId val="6948680"/>
      </c:barChart>
      <c:catAx>
        <c:axId val="6945704"/>
        <c:scaling>
          <c:orientation val="minMax"/>
        </c:scaling>
        <c:delete val="0"/>
        <c:axPos val="b"/>
        <c:majorTickMark val="out"/>
        <c:minorTickMark val="none"/>
        <c:tickLblPos val="nextTo"/>
        <c:crossAx val="6948680"/>
        <c:crosses val="autoZero"/>
        <c:auto val="1"/>
        <c:lblAlgn val="ctr"/>
        <c:lblOffset val="100"/>
        <c:noMultiLvlLbl val="0"/>
      </c:catAx>
      <c:valAx>
        <c:axId val="6948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of possible score</a:t>
                </a:r>
              </a:p>
            </c:rich>
          </c:tx>
          <c:layout>
            <c:manualLayout>
              <c:xMode val="edge"/>
              <c:yMode val="edge"/>
              <c:x val="0.0179459459459459"/>
              <c:y val="0.352347531361729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6945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7127508021996"/>
          <c:y val="0.0660508672562897"/>
          <c:w val="0.5273915246039"/>
          <c:h val="0.25095838282305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286645957845"/>
          <c:y val="0.142247649197172"/>
          <c:w val="0.72879298259668"/>
          <c:h val="0.72905694992808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'ReliabilityMot-Stats'!$C$2:$L$2</c:f>
              <c:strCache>
                <c:ptCount val="10"/>
                <c:pt idx="0">
                  <c:v>Blogs (119 / 123)</c:v>
                </c:pt>
                <c:pt idx="1">
                  <c:v>Twitter (147 / 138)</c:v>
                </c:pt>
                <c:pt idx="2">
                  <c:v>Live Comm'n (983 / 989)</c:v>
                </c:pt>
                <c:pt idx="3">
                  <c:v>Facebook (410 / 447)</c:v>
                </c:pt>
                <c:pt idx="4">
                  <c:v>Email (286 / 285)</c:v>
                </c:pt>
                <c:pt idx="5">
                  <c:v>Telephone (870 / 869)</c:v>
                </c:pt>
                <c:pt idx="6">
                  <c:v>Sat TV (973 / 978)</c:v>
                </c:pt>
                <c:pt idx="7">
                  <c:v>SMS (494 / 492)</c:v>
                </c:pt>
                <c:pt idx="8">
                  <c:v>Print (612 / 612)</c:v>
                </c:pt>
                <c:pt idx="9">
                  <c:v>Radio (227 / 229)</c:v>
                </c:pt>
              </c:strCache>
            </c:strRef>
          </c:cat>
          <c:val>
            <c:numRef>
              <c:f>'ReliabilityMot-Stats'!$C$3:$L$3</c:f>
              <c:numCache>
                <c:formatCode>####.00</c:formatCode>
                <c:ptCount val="10"/>
                <c:pt idx="0">
                  <c:v>3.689075630252101</c:v>
                </c:pt>
                <c:pt idx="1">
                  <c:v>2.850340136054422</c:v>
                </c:pt>
                <c:pt idx="2">
                  <c:v>2.825025432349948</c:v>
                </c:pt>
                <c:pt idx="3">
                  <c:v>2.78780487804878</c:v>
                </c:pt>
                <c:pt idx="4">
                  <c:v>2.590909090909091</c:v>
                </c:pt>
                <c:pt idx="5">
                  <c:v>2.555172413793103</c:v>
                </c:pt>
                <c:pt idx="6">
                  <c:v>2.492291880781089</c:v>
                </c:pt>
                <c:pt idx="7">
                  <c:v>2.48582995951417</c:v>
                </c:pt>
                <c:pt idx="8">
                  <c:v>2.382352941176471</c:v>
                </c:pt>
                <c:pt idx="9">
                  <c:v>2.330396475770925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5845608"/>
        <c:axId val="485858168"/>
      </c:barChart>
      <c:catAx>
        <c:axId val="48584560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Media</a:t>
                </a:r>
                <a:r>
                  <a:rPr lang="en-US" baseline="0"/>
                  <a:t> (total responses/total media users)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485858168"/>
        <c:crosses val="autoZero"/>
        <c:auto val="1"/>
        <c:lblAlgn val="ctr"/>
        <c:lblOffset val="100"/>
        <c:noMultiLvlLbl val="0"/>
      </c:catAx>
      <c:valAx>
        <c:axId val="485858168"/>
        <c:scaling>
          <c:orientation val="minMax"/>
        </c:scaling>
        <c:delete val="0"/>
        <c:axPos val="l"/>
        <c:numFmt formatCode="####.00" sourceLinked="1"/>
        <c:majorTickMark val="out"/>
        <c:minorTickMark val="none"/>
        <c:tickLblPos val="nextTo"/>
        <c:crossAx val="485845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'Media Relay'!$O$12:$X$12</c:f>
              <c:strCache>
                <c:ptCount val="10"/>
                <c:pt idx="0">
                  <c:v>Sat TV</c:v>
                </c:pt>
                <c:pt idx="1">
                  <c:v>Live Comm'n</c:v>
                </c:pt>
                <c:pt idx="2">
                  <c:v>Phone</c:v>
                </c:pt>
                <c:pt idx="3">
                  <c:v>Facebook</c:v>
                </c:pt>
                <c:pt idx="4">
                  <c:v>Print</c:v>
                </c:pt>
                <c:pt idx="5">
                  <c:v>SMS</c:v>
                </c:pt>
                <c:pt idx="6">
                  <c:v>Email</c:v>
                </c:pt>
                <c:pt idx="7">
                  <c:v>Twitter</c:v>
                </c:pt>
                <c:pt idx="8">
                  <c:v>Radio</c:v>
                </c:pt>
                <c:pt idx="9">
                  <c:v>Blogs</c:v>
                </c:pt>
              </c:strCache>
            </c:strRef>
          </c:cat>
          <c:val>
            <c:numRef>
              <c:f>'Media Relay'!$O$13:$X$13</c:f>
              <c:numCache>
                <c:formatCode>0.0%</c:formatCode>
                <c:ptCount val="10"/>
                <c:pt idx="0">
                  <c:v>0.205618547977661</c:v>
                </c:pt>
                <c:pt idx="1">
                  <c:v>0.180572008800135</c:v>
                </c:pt>
                <c:pt idx="2">
                  <c:v>0.153325435775935</c:v>
                </c:pt>
                <c:pt idx="3">
                  <c:v>0.139448299204603</c:v>
                </c:pt>
                <c:pt idx="4">
                  <c:v>0.109324758842444</c:v>
                </c:pt>
                <c:pt idx="5">
                  <c:v>0.0800473853443899</c:v>
                </c:pt>
                <c:pt idx="6">
                  <c:v>0.0462007107801658</c:v>
                </c:pt>
                <c:pt idx="7">
                  <c:v>0.0341851413098663</c:v>
                </c:pt>
                <c:pt idx="8">
                  <c:v>0.0335082078185818</c:v>
                </c:pt>
                <c:pt idx="9">
                  <c:v>0.0177695041462176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5964856"/>
        <c:axId val="485961896"/>
      </c:barChart>
      <c:valAx>
        <c:axId val="485961896"/>
        <c:scaling>
          <c:orientation val="minMax"/>
        </c:scaling>
        <c:delete val="1"/>
        <c:axPos val="t"/>
        <c:majorGridlines/>
        <c:numFmt formatCode="0.0%" sourceLinked="1"/>
        <c:majorTickMark val="out"/>
        <c:minorTickMark val="none"/>
        <c:tickLblPos val="nextTo"/>
        <c:crossAx val="485964856"/>
        <c:crosses val="autoZero"/>
        <c:crossBetween val="between"/>
      </c:valAx>
      <c:catAx>
        <c:axId val="485964856"/>
        <c:scaling>
          <c:orientation val="maxMin"/>
        </c:scaling>
        <c:delete val="1"/>
        <c:axPos val="l"/>
        <c:majorTickMark val="out"/>
        <c:minorTickMark val="none"/>
        <c:tickLblPos val="nextTo"/>
        <c:crossAx val="485961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'Media Relay'!$V$25:$V$34</c:f>
              <c:strCache>
                <c:ptCount val="10"/>
                <c:pt idx="0">
                  <c:v>Radio Users (229)</c:v>
                </c:pt>
                <c:pt idx="1">
                  <c:v>Blogs Users (123)</c:v>
                </c:pt>
                <c:pt idx="2">
                  <c:v>SMS Users (492)</c:v>
                </c:pt>
                <c:pt idx="3">
                  <c:v>Email Users (285)</c:v>
                </c:pt>
                <c:pt idx="4">
                  <c:v>Print Users (612)</c:v>
                </c:pt>
                <c:pt idx="5">
                  <c:v>Sat TV Users (978)</c:v>
                </c:pt>
                <c:pt idx="6">
                  <c:v>Phone Users (869)</c:v>
                </c:pt>
                <c:pt idx="7">
                  <c:v>Twitter Users (138)</c:v>
                </c:pt>
                <c:pt idx="8">
                  <c:v>Live Comm'n Users (989)</c:v>
                </c:pt>
                <c:pt idx="9">
                  <c:v>Facebook  Users (447)</c:v>
                </c:pt>
              </c:strCache>
            </c:strRef>
          </c:cat>
          <c:val>
            <c:numRef>
              <c:f>'Media Relay'!$W$25:$W$34</c:f>
              <c:numCache>
                <c:formatCode>0.0%</c:formatCode>
                <c:ptCount val="10"/>
                <c:pt idx="0">
                  <c:v>0.59825327510917</c:v>
                </c:pt>
                <c:pt idx="1">
                  <c:v>0.598425196850394</c:v>
                </c:pt>
                <c:pt idx="2">
                  <c:v>0.658585858585859</c:v>
                </c:pt>
                <c:pt idx="3">
                  <c:v>0.677083333333333</c:v>
                </c:pt>
                <c:pt idx="4">
                  <c:v>0.714748784440843</c:v>
                </c:pt>
                <c:pt idx="5">
                  <c:v>0.791624106230848</c:v>
                </c:pt>
                <c:pt idx="6">
                  <c:v>0.800229621125143</c:v>
                </c:pt>
                <c:pt idx="7">
                  <c:v>0.802631578947368</c:v>
                </c:pt>
                <c:pt idx="8">
                  <c:v>0.814777327935223</c:v>
                </c:pt>
                <c:pt idx="9">
                  <c:v>0.888143176733781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5989384"/>
        <c:axId val="485986408"/>
      </c:barChart>
      <c:valAx>
        <c:axId val="485986408"/>
        <c:scaling>
          <c:orientation val="minMax"/>
        </c:scaling>
        <c:delete val="1"/>
        <c:axPos val="b"/>
        <c:majorGridlines/>
        <c:numFmt formatCode="0.0%" sourceLinked="1"/>
        <c:majorTickMark val="out"/>
        <c:minorTickMark val="none"/>
        <c:tickLblPos val="nextTo"/>
        <c:crossAx val="485989384"/>
        <c:crosses val="autoZero"/>
        <c:crossBetween val="between"/>
      </c:valAx>
      <c:catAx>
        <c:axId val="485989384"/>
        <c:scaling>
          <c:orientation val="minMax"/>
        </c:scaling>
        <c:delete val="1"/>
        <c:axPos val="l"/>
        <c:majorTickMark val="out"/>
        <c:minorTickMark val="none"/>
        <c:tickLblPos val="nextTo"/>
        <c:crossAx val="485986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endParaRPr lang="en-US" sz="3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061461067367"/>
          <c:y val="0.204652839157799"/>
          <c:w val="0.172629896957325"/>
          <c:h val="0.139691300932885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959176"/>
        <c:axId val="453962312"/>
      </c:barChart>
      <c:catAx>
        <c:axId val="453959176"/>
        <c:scaling>
          <c:orientation val="minMax"/>
        </c:scaling>
        <c:delete val="0"/>
        <c:axPos val="b"/>
        <c:majorTickMark val="out"/>
        <c:minorTickMark val="none"/>
        <c:tickLblPos val="nextTo"/>
        <c:crossAx val="453962312"/>
        <c:crosses val="autoZero"/>
        <c:auto val="1"/>
        <c:lblAlgn val="ctr"/>
        <c:lblOffset val="100"/>
        <c:noMultiLvlLbl val="0"/>
      </c:catAx>
      <c:valAx>
        <c:axId val="453962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39591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8515845241567"/>
          <c:y val="0.0392892518256782"/>
          <c:w val="0.924173106833868"/>
          <c:h val="0.842773438167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'Use-Stats'!$B$58</c:f>
              <c:strCache>
                <c:ptCount val="1"/>
                <c:pt idx="0">
                  <c:v>Use in General</c:v>
                </c:pt>
              </c:strCache>
            </c:strRef>
          </c:tx>
          <c:invertIfNegative val="0"/>
          <c:cat>
            <c:strRef>
              <c:f>'Use-Stats'!$A$59:$A$68</c:f>
              <c:strCache>
                <c:ptCount val="10"/>
                <c:pt idx="0">
                  <c:v>Blogs (123)</c:v>
                </c:pt>
                <c:pt idx="1">
                  <c:v>Twitter (138)</c:v>
                </c:pt>
                <c:pt idx="2">
                  <c:v>Radio (229)</c:v>
                </c:pt>
                <c:pt idx="3">
                  <c:v>Email (285)</c:v>
                </c:pt>
                <c:pt idx="4">
                  <c:v>Facebook (447)</c:v>
                </c:pt>
                <c:pt idx="5">
                  <c:v>SMS (492)</c:v>
                </c:pt>
                <c:pt idx="6">
                  <c:v>Print (612)</c:v>
                </c:pt>
                <c:pt idx="7">
                  <c:v>Phone (869)</c:v>
                </c:pt>
                <c:pt idx="8">
                  <c:v>TV (978)</c:v>
                </c:pt>
                <c:pt idx="9">
                  <c:v>Live Comm'n (989)</c:v>
                </c:pt>
              </c:strCache>
            </c:strRef>
          </c:cat>
          <c:val>
            <c:numRef>
              <c:f>'Use-Stats'!$B$59:$B$68</c:f>
              <c:numCache>
                <c:formatCode>0%</c:formatCode>
                <c:ptCount val="10"/>
                <c:pt idx="0">
                  <c:v>0.153051643192488</c:v>
                </c:pt>
                <c:pt idx="1">
                  <c:v>0.15962441314554</c:v>
                </c:pt>
                <c:pt idx="2">
                  <c:v>0.295774647887324</c:v>
                </c:pt>
                <c:pt idx="3">
                  <c:v>0.842253521126761</c:v>
                </c:pt>
                <c:pt idx="4">
                  <c:v>0.426291079812207</c:v>
                </c:pt>
                <c:pt idx="5">
                  <c:v>0.622535211267606</c:v>
                </c:pt>
                <c:pt idx="6">
                  <c:v>0.629107981220657</c:v>
                </c:pt>
                <c:pt idx="7">
                  <c:v>0.923943661971831</c:v>
                </c:pt>
                <c:pt idx="8">
                  <c:v>0.935211267605634</c:v>
                </c:pt>
              </c:numCache>
            </c:numRef>
          </c:val>
        </c:ser>
        <c:ser>
          <c:idx val="1"/>
          <c:order val="1"/>
          <c:tx>
            <c:strRef>
              <c:f>'Use-Stats'!$C$58</c:f>
              <c:strCache>
                <c:ptCount val="1"/>
                <c:pt idx="0">
                  <c:v>Used in Protests</c:v>
                </c:pt>
              </c:strCache>
            </c:strRef>
          </c:tx>
          <c:invertIfNegative val="0"/>
          <c:cat>
            <c:strRef>
              <c:f>'Use-Stats'!$A$59:$A$68</c:f>
              <c:strCache>
                <c:ptCount val="10"/>
                <c:pt idx="0">
                  <c:v>Blogs (123)</c:v>
                </c:pt>
                <c:pt idx="1">
                  <c:v>Twitter (138)</c:v>
                </c:pt>
                <c:pt idx="2">
                  <c:v>Radio (229)</c:v>
                </c:pt>
                <c:pt idx="3">
                  <c:v>Email (285)</c:v>
                </c:pt>
                <c:pt idx="4">
                  <c:v>Facebook (447)</c:v>
                </c:pt>
                <c:pt idx="5">
                  <c:v>SMS (492)</c:v>
                </c:pt>
                <c:pt idx="6">
                  <c:v>Print (612)</c:v>
                </c:pt>
                <c:pt idx="7">
                  <c:v>Phone (869)</c:v>
                </c:pt>
                <c:pt idx="8">
                  <c:v>TV (978)</c:v>
                </c:pt>
                <c:pt idx="9">
                  <c:v>Live Comm'n (989)</c:v>
                </c:pt>
              </c:strCache>
            </c:strRef>
          </c:cat>
          <c:val>
            <c:numRef>
              <c:f>'Use-Stats'!$C$59:$C$68</c:f>
              <c:numCache>
                <c:formatCode>0%</c:formatCode>
                <c:ptCount val="10"/>
                <c:pt idx="0">
                  <c:v>0.115492957746479</c:v>
                </c:pt>
                <c:pt idx="1">
                  <c:v>0.129577464788732</c:v>
                </c:pt>
                <c:pt idx="2">
                  <c:v>0.215023474178404</c:v>
                </c:pt>
                <c:pt idx="3">
                  <c:v>0.267605633802817</c:v>
                </c:pt>
                <c:pt idx="4">
                  <c:v>0.419718309859155</c:v>
                </c:pt>
                <c:pt idx="5">
                  <c:v>0.461971830985916</c:v>
                </c:pt>
                <c:pt idx="6">
                  <c:v>0.574647887323944</c:v>
                </c:pt>
                <c:pt idx="7">
                  <c:v>0.815962441314554</c:v>
                </c:pt>
                <c:pt idx="8">
                  <c:v>0.91830985915493</c:v>
                </c:pt>
                <c:pt idx="9">
                  <c:v>0.928638497652582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995160"/>
        <c:axId val="453998136"/>
      </c:barChart>
      <c:catAx>
        <c:axId val="453995160"/>
        <c:scaling>
          <c:orientation val="minMax"/>
        </c:scaling>
        <c:delete val="0"/>
        <c:axPos val="b"/>
        <c:majorTickMark val="out"/>
        <c:minorTickMark val="none"/>
        <c:tickLblPos val="nextTo"/>
        <c:crossAx val="453998136"/>
        <c:crosses val="autoZero"/>
        <c:auto val="1"/>
        <c:lblAlgn val="ctr"/>
        <c:lblOffset val="100"/>
        <c:noMultiLvlLbl val="0"/>
      </c:catAx>
      <c:valAx>
        <c:axId val="4539981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399516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2645086030913"/>
          <c:y val="0.950165270379292"/>
          <c:w val="0.273104889666569"/>
          <c:h val="0.049834729620707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4000" dirty="0"/>
              <a:t>Drops</a:t>
            </a:r>
            <a:r>
              <a:rPr lang="en-US" sz="4000" baseline="0" dirty="0"/>
              <a:t> in Medias' General Use </a:t>
            </a:r>
            <a:br>
              <a:rPr lang="en-US" sz="4000" baseline="0" dirty="0"/>
            </a:br>
            <a:r>
              <a:rPr lang="en-US" sz="4000" baseline="0" dirty="0"/>
              <a:t>to Protest Use</a:t>
            </a:r>
            <a:endParaRPr lang="en-US" sz="40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'Use-Stats'!$A$31:$A$39</c:f>
              <c:strCache>
                <c:ptCount val="9"/>
                <c:pt idx="0">
                  <c:v>Email (285)</c:v>
                </c:pt>
                <c:pt idx="1">
                  <c:v>SMS (492)</c:v>
                </c:pt>
                <c:pt idx="2">
                  <c:v>Phone (869)</c:v>
                </c:pt>
                <c:pt idx="3">
                  <c:v>Radio (229)</c:v>
                </c:pt>
                <c:pt idx="4">
                  <c:v>Print (612)</c:v>
                </c:pt>
                <c:pt idx="5">
                  <c:v>Blogs (123)</c:v>
                </c:pt>
                <c:pt idx="6">
                  <c:v>Twitter (138)</c:v>
                </c:pt>
                <c:pt idx="7">
                  <c:v>TV (978)</c:v>
                </c:pt>
                <c:pt idx="8">
                  <c:v>Facebook (447)</c:v>
                </c:pt>
              </c:strCache>
            </c:strRef>
          </c:cat>
          <c:val>
            <c:numRef>
              <c:f>'Use-Stats'!$B$31:$B$39</c:f>
              <c:numCache>
                <c:formatCode>0.0%</c:formatCode>
                <c:ptCount val="9"/>
                <c:pt idx="0">
                  <c:v>0.574647887323944</c:v>
                </c:pt>
                <c:pt idx="1">
                  <c:v>0.16056338028169</c:v>
                </c:pt>
                <c:pt idx="2">
                  <c:v>0.107981220657277</c:v>
                </c:pt>
                <c:pt idx="3">
                  <c:v>0.0807511737089202</c:v>
                </c:pt>
                <c:pt idx="4">
                  <c:v>0.0544600938967136</c:v>
                </c:pt>
                <c:pt idx="5">
                  <c:v>0.0375586854460094</c:v>
                </c:pt>
                <c:pt idx="6">
                  <c:v>0.0300469483568075</c:v>
                </c:pt>
                <c:pt idx="7">
                  <c:v>0.0169014084507042</c:v>
                </c:pt>
                <c:pt idx="8">
                  <c:v>0.00657276995305161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752280"/>
        <c:axId val="6758104"/>
      </c:barChart>
      <c:catAx>
        <c:axId val="67522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Media</a:t>
                </a:r>
                <a:r>
                  <a:rPr lang="en-US" sz="1200" baseline="0"/>
                  <a:t> (# media users)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0123456790123457"/>
              <c:y val="0.412068136084183"/>
            </c:manualLayout>
          </c:layout>
          <c:overlay val="0"/>
        </c:title>
        <c:majorTickMark val="out"/>
        <c:minorTickMark val="none"/>
        <c:tickLblPos val="nextTo"/>
        <c:crossAx val="6758104"/>
        <c:crosses val="autoZero"/>
        <c:auto val="1"/>
        <c:lblAlgn val="ctr"/>
        <c:lblOffset val="100"/>
        <c:noMultiLvlLbl val="0"/>
      </c:catAx>
      <c:valAx>
        <c:axId val="6758104"/>
        <c:scaling>
          <c:orientation val="minMax"/>
          <c:max val="0.6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6752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247010790318"/>
          <c:y val="0.125881714595768"/>
          <c:w val="0.812436691941285"/>
          <c:h val="0.81974681813715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'Use-Stats'!$A$31:$A$39</c:f>
              <c:strCache>
                <c:ptCount val="9"/>
                <c:pt idx="0">
                  <c:v>Email (285)</c:v>
                </c:pt>
                <c:pt idx="1">
                  <c:v>SMS (492)</c:v>
                </c:pt>
                <c:pt idx="2">
                  <c:v>Phone (869)</c:v>
                </c:pt>
                <c:pt idx="3">
                  <c:v>Radio (229)</c:v>
                </c:pt>
                <c:pt idx="4">
                  <c:v>Print (612)</c:v>
                </c:pt>
                <c:pt idx="5">
                  <c:v>Blogs (123)</c:v>
                </c:pt>
                <c:pt idx="6">
                  <c:v>Twitter (138)</c:v>
                </c:pt>
                <c:pt idx="7">
                  <c:v>TV (978)</c:v>
                </c:pt>
                <c:pt idx="8">
                  <c:v>Facebook (447)</c:v>
                </c:pt>
              </c:strCache>
            </c:strRef>
          </c:cat>
          <c:val>
            <c:numRef>
              <c:f>'Use-Stats'!$B$31:$B$39</c:f>
              <c:numCache>
                <c:formatCode>0.0%</c:formatCode>
                <c:ptCount val="9"/>
                <c:pt idx="0">
                  <c:v>0.574647887323944</c:v>
                </c:pt>
                <c:pt idx="1">
                  <c:v>0.16056338028169</c:v>
                </c:pt>
                <c:pt idx="2">
                  <c:v>0.107981220657277</c:v>
                </c:pt>
                <c:pt idx="3">
                  <c:v>0.0807511737089202</c:v>
                </c:pt>
                <c:pt idx="4">
                  <c:v>0.0544600938967136</c:v>
                </c:pt>
                <c:pt idx="5">
                  <c:v>0.0375586854460094</c:v>
                </c:pt>
                <c:pt idx="6">
                  <c:v>0.0300469483568075</c:v>
                </c:pt>
                <c:pt idx="7">
                  <c:v>0.0169014084507042</c:v>
                </c:pt>
                <c:pt idx="8">
                  <c:v>0.00657276995305161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09960"/>
        <c:axId val="6815736"/>
      </c:barChart>
      <c:catAx>
        <c:axId val="68099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Media</a:t>
                </a:r>
                <a:r>
                  <a:rPr lang="en-US" sz="1200" baseline="0"/>
                  <a:t> (# media users)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0123456790123457"/>
              <c:y val="0.412068136084183"/>
            </c:manualLayout>
          </c:layout>
          <c:overlay val="0"/>
        </c:title>
        <c:majorTickMark val="out"/>
        <c:minorTickMark val="none"/>
        <c:tickLblPos val="nextTo"/>
        <c:crossAx val="6815736"/>
        <c:crosses val="autoZero"/>
        <c:auto val="1"/>
        <c:lblAlgn val="ctr"/>
        <c:lblOffset val="100"/>
        <c:noMultiLvlLbl val="0"/>
      </c:catAx>
      <c:valAx>
        <c:axId val="6815736"/>
        <c:scaling>
          <c:orientation val="minMax"/>
          <c:max val="0.6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6809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247010790318"/>
          <c:y val="0.125881714595768"/>
          <c:w val="0.812436691941285"/>
          <c:h val="0.81974681813715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'Use-Stats'!$A$31:$A$39</c:f>
              <c:strCache>
                <c:ptCount val="9"/>
                <c:pt idx="0">
                  <c:v>Email (285)</c:v>
                </c:pt>
                <c:pt idx="1">
                  <c:v>SMS (492)</c:v>
                </c:pt>
                <c:pt idx="2">
                  <c:v>Phone (869)</c:v>
                </c:pt>
                <c:pt idx="3">
                  <c:v>Radio (229)</c:v>
                </c:pt>
                <c:pt idx="4">
                  <c:v>Print (612)</c:v>
                </c:pt>
                <c:pt idx="5">
                  <c:v>Blogs (123)</c:v>
                </c:pt>
                <c:pt idx="6">
                  <c:v>Twitter (138)</c:v>
                </c:pt>
                <c:pt idx="7">
                  <c:v>TV (978)</c:v>
                </c:pt>
                <c:pt idx="8">
                  <c:v>Facebook (447)</c:v>
                </c:pt>
              </c:strCache>
            </c:strRef>
          </c:cat>
          <c:val>
            <c:numRef>
              <c:f>'Use-Stats'!$B$31:$B$39</c:f>
              <c:numCache>
                <c:formatCode>0.0%</c:formatCode>
                <c:ptCount val="9"/>
                <c:pt idx="0">
                  <c:v>0.574647887323944</c:v>
                </c:pt>
                <c:pt idx="1">
                  <c:v>0.16056338028169</c:v>
                </c:pt>
                <c:pt idx="2">
                  <c:v>0.107981220657277</c:v>
                </c:pt>
                <c:pt idx="3">
                  <c:v>0.0807511737089202</c:v>
                </c:pt>
                <c:pt idx="4">
                  <c:v>0.0544600938967136</c:v>
                </c:pt>
                <c:pt idx="5">
                  <c:v>0.0375586854460094</c:v>
                </c:pt>
                <c:pt idx="6">
                  <c:v>0.0300469483568075</c:v>
                </c:pt>
                <c:pt idx="7">
                  <c:v>0.0169014084507042</c:v>
                </c:pt>
                <c:pt idx="8">
                  <c:v>0.00657276995305161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51064"/>
        <c:axId val="6856840"/>
      </c:barChart>
      <c:catAx>
        <c:axId val="68510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Media</a:t>
                </a:r>
                <a:r>
                  <a:rPr lang="en-US" sz="1200" baseline="0"/>
                  <a:t> (# media users)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0123456790123457"/>
              <c:y val="0.412068136084183"/>
            </c:manualLayout>
          </c:layout>
          <c:overlay val="0"/>
        </c:title>
        <c:majorTickMark val="out"/>
        <c:minorTickMark val="none"/>
        <c:tickLblPos val="nextTo"/>
        <c:crossAx val="6856840"/>
        <c:crosses val="autoZero"/>
        <c:auto val="1"/>
        <c:lblAlgn val="ctr"/>
        <c:lblOffset val="100"/>
        <c:noMultiLvlLbl val="0"/>
      </c:catAx>
      <c:valAx>
        <c:axId val="6856840"/>
        <c:scaling>
          <c:orientation val="minMax"/>
          <c:max val="0.6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6851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97210491088"/>
          <c:y val="0.0963200683974469"/>
          <c:w val="0.74159119515265"/>
          <c:h val="0.750270663311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'Rank-Stats'!$B$18</c:f>
              <c:strCache>
                <c:ptCount val="1"/>
                <c:pt idx="0">
                  <c:v>Important</c:v>
                </c:pt>
              </c:strCache>
            </c:strRef>
          </c:tx>
          <c:invertIfNegative val="0"/>
          <c:dLbls>
            <c:txPr>
              <a:bodyPr rot="-5400000" vert="horz" lIns="2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'Rank-Stats'!$A$19:$A$28</c:f>
              <c:strCache>
                <c:ptCount val="10"/>
                <c:pt idx="0">
                  <c:v>Phone</c:v>
                </c:pt>
                <c:pt idx="1">
                  <c:v>Face To Face</c:v>
                </c:pt>
                <c:pt idx="2">
                  <c:v>Facebook</c:v>
                </c:pt>
                <c:pt idx="3">
                  <c:v>Satellite TV</c:v>
                </c:pt>
                <c:pt idx="4">
                  <c:v>Email</c:v>
                </c:pt>
                <c:pt idx="5">
                  <c:v>Twitter</c:v>
                </c:pt>
                <c:pt idx="6">
                  <c:v>Documentation</c:v>
                </c:pt>
                <c:pt idx="7">
                  <c:v>SMS</c:v>
                </c:pt>
                <c:pt idx="8">
                  <c:v>Radio</c:v>
                </c:pt>
                <c:pt idx="9">
                  <c:v>Print</c:v>
                </c:pt>
              </c:strCache>
            </c:strRef>
          </c:cat>
          <c:val>
            <c:numRef>
              <c:f>'Rank-Stats'!$B$19:$B$28</c:f>
              <c:numCache>
                <c:formatCode>0%</c:formatCode>
                <c:ptCount val="10"/>
                <c:pt idx="0">
                  <c:v>0.615771284951304</c:v>
                </c:pt>
                <c:pt idx="1">
                  <c:v>0.496387056236255</c:v>
                </c:pt>
                <c:pt idx="2">
                  <c:v>0.272698711907006</c:v>
                </c:pt>
                <c:pt idx="3">
                  <c:v>0.232799245994345</c:v>
                </c:pt>
                <c:pt idx="4">
                  <c:v>0.139805215205781</c:v>
                </c:pt>
                <c:pt idx="5">
                  <c:v>0.0540370719447062</c:v>
                </c:pt>
                <c:pt idx="6">
                  <c:v>0.0508953817153629</c:v>
                </c:pt>
                <c:pt idx="7">
                  <c:v>0.0449261702796104</c:v>
                </c:pt>
                <c:pt idx="8">
                  <c:v>0.0364436066603833</c:v>
                </c:pt>
                <c:pt idx="9">
                  <c:v>0.0260760289035501</c:v>
                </c:pt>
              </c:numCache>
            </c:numRef>
          </c:val>
        </c:ser>
        <c:ser>
          <c:idx val="1"/>
          <c:order val="1"/>
          <c:tx>
            <c:strRef>
              <c:f>'Rank-Stats'!$C$18</c:f>
              <c:strCache>
                <c:ptCount val="1"/>
                <c:pt idx="0">
                  <c:v>Informative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'Rank-Stats'!$A$19:$A$28</c:f>
              <c:strCache>
                <c:ptCount val="10"/>
                <c:pt idx="0">
                  <c:v>Phone</c:v>
                </c:pt>
                <c:pt idx="1">
                  <c:v>Face To Face</c:v>
                </c:pt>
                <c:pt idx="2">
                  <c:v>Facebook</c:v>
                </c:pt>
                <c:pt idx="3">
                  <c:v>Satellite TV</c:v>
                </c:pt>
                <c:pt idx="4">
                  <c:v>Email</c:v>
                </c:pt>
                <c:pt idx="5">
                  <c:v>Twitter</c:v>
                </c:pt>
                <c:pt idx="6">
                  <c:v>Documentation</c:v>
                </c:pt>
                <c:pt idx="7">
                  <c:v>SMS</c:v>
                </c:pt>
                <c:pt idx="8">
                  <c:v>Radio</c:v>
                </c:pt>
                <c:pt idx="9">
                  <c:v>Print</c:v>
                </c:pt>
              </c:strCache>
            </c:strRef>
          </c:cat>
          <c:val>
            <c:numRef>
              <c:f>'Rank-Stats'!$C$19:$C$28</c:f>
              <c:numCache>
                <c:formatCode>0%</c:formatCode>
                <c:ptCount val="10"/>
                <c:pt idx="0">
                  <c:v>0.671785028790787</c:v>
                </c:pt>
                <c:pt idx="1">
                  <c:v>0.439859245041587</c:v>
                </c:pt>
                <c:pt idx="2">
                  <c:v>0.271593090211132</c:v>
                </c:pt>
                <c:pt idx="3">
                  <c:v>0.198016634676903</c:v>
                </c:pt>
                <c:pt idx="4">
                  <c:v>0.149712092130518</c:v>
                </c:pt>
                <c:pt idx="5">
                  <c:v>0.055022392834293</c:v>
                </c:pt>
                <c:pt idx="6">
                  <c:v>0.0508637236084453</c:v>
                </c:pt>
                <c:pt idx="7">
                  <c:v>0.0444657709532949</c:v>
                </c:pt>
                <c:pt idx="8">
                  <c:v>0.0351887396033269</c:v>
                </c:pt>
                <c:pt idx="9">
                  <c:v>0.0169545745361484</c:v>
                </c:pt>
              </c:numCache>
            </c:numRef>
          </c:val>
        </c:ser>
        <c:ser>
          <c:idx val="2"/>
          <c:order val="2"/>
          <c:tx>
            <c:strRef>
              <c:f>'Rank-Stats'!$D$18</c:f>
              <c:strCache>
                <c:ptCount val="1"/>
                <c:pt idx="0">
                  <c:v>Used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'Rank-Stats'!$A$19:$A$28</c:f>
              <c:strCache>
                <c:ptCount val="10"/>
                <c:pt idx="0">
                  <c:v>Phone</c:v>
                </c:pt>
                <c:pt idx="1">
                  <c:v>Face To Face</c:v>
                </c:pt>
                <c:pt idx="2">
                  <c:v>Facebook</c:v>
                </c:pt>
                <c:pt idx="3">
                  <c:v>Satellite TV</c:v>
                </c:pt>
                <c:pt idx="4">
                  <c:v>Email</c:v>
                </c:pt>
                <c:pt idx="5">
                  <c:v>Twitter</c:v>
                </c:pt>
                <c:pt idx="6">
                  <c:v>Documentation</c:v>
                </c:pt>
                <c:pt idx="7">
                  <c:v>SMS</c:v>
                </c:pt>
                <c:pt idx="8">
                  <c:v>Radio</c:v>
                </c:pt>
                <c:pt idx="9">
                  <c:v>Print</c:v>
                </c:pt>
              </c:strCache>
            </c:strRef>
          </c:cat>
          <c:val>
            <c:numRef>
              <c:f>'Rank-Stats'!$D$19:$D$28</c:f>
              <c:numCache>
                <c:formatCode>0%</c:formatCode>
                <c:ptCount val="10"/>
                <c:pt idx="0">
                  <c:v>0.303147077713552</c:v>
                </c:pt>
                <c:pt idx="1">
                  <c:v>0.48330122029544</c:v>
                </c:pt>
                <c:pt idx="2">
                  <c:v>0.360308285163776</c:v>
                </c:pt>
                <c:pt idx="3">
                  <c:v>0.401412973667309</c:v>
                </c:pt>
                <c:pt idx="4">
                  <c:v>0.0796403339755941</c:v>
                </c:pt>
                <c:pt idx="5">
                  <c:v>0.0443159922928709</c:v>
                </c:pt>
                <c:pt idx="6">
                  <c:v>0.0484906872190109</c:v>
                </c:pt>
                <c:pt idx="7">
                  <c:v>0.031470777135517</c:v>
                </c:pt>
                <c:pt idx="8">
                  <c:v>0.0806037251123956</c:v>
                </c:pt>
                <c:pt idx="9">
                  <c:v>0.0452793834296724</c:v>
                </c:pt>
              </c:numCache>
            </c:numRef>
          </c:val>
        </c:ser>
        <c:ser>
          <c:idx val="3"/>
          <c:order val="3"/>
          <c:tx>
            <c:strRef>
              <c:f>'Rank-Stats'!$E$18</c:f>
              <c:strCache>
                <c:ptCount val="1"/>
                <c:pt idx="0">
                  <c:v>Motivating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u="none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'Rank-Stats'!$A$19:$A$28</c:f>
              <c:strCache>
                <c:ptCount val="10"/>
                <c:pt idx="0">
                  <c:v>Phone</c:v>
                </c:pt>
                <c:pt idx="1">
                  <c:v>Face To Face</c:v>
                </c:pt>
                <c:pt idx="2">
                  <c:v>Facebook</c:v>
                </c:pt>
                <c:pt idx="3">
                  <c:v>Satellite TV</c:v>
                </c:pt>
                <c:pt idx="4">
                  <c:v>Email</c:v>
                </c:pt>
                <c:pt idx="5">
                  <c:v>Twitter</c:v>
                </c:pt>
                <c:pt idx="6">
                  <c:v>Documentation</c:v>
                </c:pt>
                <c:pt idx="7">
                  <c:v>SMS</c:v>
                </c:pt>
                <c:pt idx="8">
                  <c:v>Radio</c:v>
                </c:pt>
                <c:pt idx="9">
                  <c:v>Print</c:v>
                </c:pt>
              </c:strCache>
            </c:strRef>
          </c:cat>
          <c:val>
            <c:numRef>
              <c:f>'Rank-Stats'!$E$19:$E$28</c:f>
              <c:numCache>
                <c:formatCode>0%</c:formatCode>
                <c:ptCount val="10"/>
                <c:pt idx="0">
                  <c:v>0.491021873979758</c:v>
                </c:pt>
                <c:pt idx="1">
                  <c:v>0.415932092719556</c:v>
                </c:pt>
                <c:pt idx="2">
                  <c:v>0.355860267711394</c:v>
                </c:pt>
                <c:pt idx="3">
                  <c:v>0.192621612797911</c:v>
                </c:pt>
                <c:pt idx="4">
                  <c:v>0.0682337577538361</c:v>
                </c:pt>
                <c:pt idx="5">
                  <c:v>0.103166829905322</c:v>
                </c:pt>
                <c:pt idx="6">
                  <c:v>0.0385243225595821</c:v>
                </c:pt>
                <c:pt idx="7">
                  <c:v>0.0267711394058113</c:v>
                </c:pt>
                <c:pt idx="8">
                  <c:v>0.0378713679399282</c:v>
                </c:pt>
                <c:pt idx="9">
                  <c:v>0.0228534116878877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1"/>
          <c:showPercent val="0"/>
          <c:showBubbleSize val="0"/>
        </c:dLbls>
        <c:gapWidth val="150"/>
        <c:axId val="485758632"/>
        <c:axId val="485764536"/>
      </c:barChart>
      <c:catAx>
        <c:axId val="485758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Media Arranged</a:t>
                </a:r>
                <a:r>
                  <a:rPr lang="en-US" sz="1400" baseline="0"/>
                  <a:t> by Overall Scores</a:t>
                </a:r>
                <a:endParaRPr lang="en-US" sz="1400"/>
              </a:p>
            </c:rich>
          </c:tx>
          <c:layout/>
          <c:overlay val="0"/>
        </c:title>
        <c:majorTickMark val="out"/>
        <c:minorTickMark val="none"/>
        <c:tickLblPos val="nextTo"/>
        <c:crossAx val="485764536"/>
        <c:crosses val="autoZero"/>
        <c:auto val="1"/>
        <c:lblAlgn val="ctr"/>
        <c:lblOffset val="100"/>
        <c:noMultiLvlLbl val="0"/>
      </c:catAx>
      <c:valAx>
        <c:axId val="485764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Percent of Total Possible Score</a:t>
                </a:r>
              </a:p>
            </c:rich>
          </c:tx>
          <c:layout>
            <c:manualLayout>
              <c:xMode val="edge"/>
              <c:yMode val="edge"/>
              <c:x val="0.0143182626365253"/>
              <c:y val="0.232246342840195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485758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919353307559"/>
          <c:y val="0.295111928157741"/>
          <c:w val="0.158272194203591"/>
          <c:h val="0.287875317238238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'Rank-Stats'!$I$18</c:f>
              <c:strCache>
                <c:ptCount val="1"/>
                <c:pt idx="0">
                  <c:v>Important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'Rank-Stats'!$I$19:$I$28</c:f>
              <c:numCache>
                <c:formatCode>0%</c:formatCode>
                <c:ptCount val="10"/>
                <c:pt idx="0">
                  <c:v>0.751822017644802</c:v>
                </c:pt>
                <c:pt idx="1">
                  <c:v>0.53252443545669</c:v>
                </c:pt>
                <c:pt idx="2">
                  <c:v>0.647278150633855</c:v>
                </c:pt>
                <c:pt idx="3">
                  <c:v>0.252556237218814</c:v>
                </c:pt>
                <c:pt idx="4">
                  <c:v>0.52046783625731</c:v>
                </c:pt>
                <c:pt idx="5">
                  <c:v>0.415458937198068</c:v>
                </c:pt>
                <c:pt idx="7">
                  <c:v>0.0968834688346883</c:v>
                </c:pt>
                <c:pt idx="8">
                  <c:v>0.168850072780204</c:v>
                </c:pt>
                <c:pt idx="9">
                  <c:v>0.0452069716775599</c:v>
                </c:pt>
              </c:numCache>
            </c:numRef>
          </c:val>
        </c:ser>
        <c:ser>
          <c:idx val="1"/>
          <c:order val="1"/>
          <c:tx>
            <c:strRef>
              <c:f>'Rank-Stats'!$J$18</c:f>
              <c:strCache>
                <c:ptCount val="1"/>
                <c:pt idx="0">
                  <c:v>Informative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.0"/>
                  <c:y val="-0.0222222222222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"/>
                  <c:y val="-0.026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'Rank-Stats'!$J$19:$J$28</c:f>
              <c:numCache>
                <c:formatCode>0%</c:formatCode>
                <c:ptCount val="10"/>
                <c:pt idx="0">
                  <c:v>0.805523590333717</c:v>
                </c:pt>
                <c:pt idx="1">
                  <c:v>0.463431075160094</c:v>
                </c:pt>
                <c:pt idx="2">
                  <c:v>0.633109619686801</c:v>
                </c:pt>
                <c:pt idx="3">
                  <c:v>0.210974778459441</c:v>
                </c:pt>
                <c:pt idx="4">
                  <c:v>0.547368421052632</c:v>
                </c:pt>
                <c:pt idx="5">
                  <c:v>0.415458937198068</c:v>
                </c:pt>
                <c:pt idx="7">
                  <c:v>0.0941734417344173</c:v>
                </c:pt>
                <c:pt idx="8">
                  <c:v>0.160116448326055</c:v>
                </c:pt>
                <c:pt idx="9">
                  <c:v>0.0288671023965142</c:v>
                </c:pt>
              </c:numCache>
            </c:numRef>
          </c:val>
        </c:ser>
        <c:ser>
          <c:idx val="2"/>
          <c:order val="2"/>
          <c:tx>
            <c:strRef>
              <c:f>'Rank-Stats'!$K$18</c:f>
              <c:strCache>
                <c:ptCount val="1"/>
                <c:pt idx="0">
                  <c:v>Used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'Rank-Stats'!$K$19:$K$28</c:f>
              <c:numCache>
                <c:formatCode>0%</c:formatCode>
                <c:ptCount val="10"/>
                <c:pt idx="0">
                  <c:v>0.362102032988109</c:v>
                </c:pt>
                <c:pt idx="1">
                  <c:v>0.507246376811594</c:v>
                </c:pt>
                <c:pt idx="2">
                  <c:v>0.83668903803132</c:v>
                </c:pt>
                <c:pt idx="3">
                  <c:v>0.426039536468984</c:v>
                </c:pt>
                <c:pt idx="4">
                  <c:v>0.290058479532164</c:v>
                </c:pt>
                <c:pt idx="5">
                  <c:v>0.333333333333333</c:v>
                </c:pt>
                <c:pt idx="7">
                  <c:v>0.0663956639566396</c:v>
                </c:pt>
                <c:pt idx="8">
                  <c:v>0.365356622998544</c:v>
                </c:pt>
                <c:pt idx="9">
                  <c:v>0.076797385620915</c:v>
                </c:pt>
              </c:numCache>
            </c:numRef>
          </c:val>
        </c:ser>
        <c:ser>
          <c:idx val="3"/>
          <c:order val="3"/>
          <c:tx>
            <c:strRef>
              <c:f>'Rank-Stats'!$L$18</c:f>
              <c:strCache>
                <c:ptCount val="1"/>
                <c:pt idx="0">
                  <c:v>Motivating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'Rank-Stats'!$L$19:$L$28</c:f>
              <c:numCache>
                <c:formatCode>0%</c:formatCode>
                <c:ptCount val="10"/>
                <c:pt idx="0">
                  <c:v>0.576908323743767</c:v>
                </c:pt>
                <c:pt idx="1">
                  <c:v>0.429389956184698</c:v>
                </c:pt>
                <c:pt idx="2">
                  <c:v>0.81282624906786</c:v>
                </c:pt>
                <c:pt idx="3">
                  <c:v>0.201090661213361</c:v>
                </c:pt>
                <c:pt idx="4">
                  <c:v>0.244444444444444</c:v>
                </c:pt>
                <c:pt idx="5">
                  <c:v>0.763285024154589</c:v>
                </c:pt>
                <c:pt idx="7">
                  <c:v>0.0555555555555555</c:v>
                </c:pt>
                <c:pt idx="8">
                  <c:v>0.168850072780204</c:v>
                </c:pt>
                <c:pt idx="9">
                  <c:v>0.0381263616557734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485828712"/>
        <c:axId val="485834488"/>
      </c:barChart>
      <c:catAx>
        <c:axId val="485828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Media</a:t>
                </a:r>
                <a:r>
                  <a:rPr lang="en-US" sz="1400" baseline="0"/>
                  <a:t> (# media users)</a:t>
                </a:r>
                <a:endParaRPr lang="en-US" sz="1400"/>
              </a:p>
            </c:rich>
          </c:tx>
          <c:layout/>
          <c:overlay val="0"/>
        </c:title>
        <c:majorTickMark val="out"/>
        <c:minorTickMark val="none"/>
        <c:tickLblPos val="nextTo"/>
        <c:crossAx val="485834488"/>
        <c:crosses val="autoZero"/>
        <c:auto val="1"/>
        <c:lblAlgn val="ctr"/>
        <c:lblOffset val="100"/>
        <c:noMultiLvlLbl val="0"/>
      </c:catAx>
      <c:valAx>
        <c:axId val="4858344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of top score possible</a:t>
                </a:r>
                <a:r>
                  <a:rPr lang="en-US" sz="1400" baseline="0"/>
                  <a:t> from </a:t>
                </a:r>
                <a:r>
                  <a:rPr lang="en-US" sz="1400"/>
                  <a:t>media</a:t>
                </a:r>
                <a:r>
                  <a:rPr lang="en-US" sz="1400" baseline="0"/>
                  <a:t> users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4858287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'Rank-Stats'!$I$18</c:f>
              <c:strCache>
                <c:ptCount val="1"/>
                <c:pt idx="0">
                  <c:v>Important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'Rank-Stats'!$I$19:$I$28</c:f>
              <c:numCache>
                <c:formatCode>0%</c:formatCode>
                <c:ptCount val="10"/>
                <c:pt idx="0">
                  <c:v>0.751822017644802</c:v>
                </c:pt>
                <c:pt idx="1">
                  <c:v>0.53252443545669</c:v>
                </c:pt>
                <c:pt idx="2">
                  <c:v>0.647278150633855</c:v>
                </c:pt>
                <c:pt idx="3">
                  <c:v>0.252556237218814</c:v>
                </c:pt>
                <c:pt idx="4">
                  <c:v>0.52046783625731</c:v>
                </c:pt>
                <c:pt idx="5">
                  <c:v>0.415458937198068</c:v>
                </c:pt>
                <c:pt idx="7">
                  <c:v>0.0968834688346883</c:v>
                </c:pt>
                <c:pt idx="8">
                  <c:v>0.168850072780204</c:v>
                </c:pt>
                <c:pt idx="9">
                  <c:v>0.0452069716775599</c:v>
                </c:pt>
              </c:numCache>
            </c:numRef>
          </c:val>
        </c:ser>
        <c:ser>
          <c:idx val="1"/>
          <c:order val="1"/>
          <c:tx>
            <c:strRef>
              <c:f>'Rank-Stats'!$J$18</c:f>
              <c:strCache>
                <c:ptCount val="1"/>
                <c:pt idx="0">
                  <c:v>Informative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.0"/>
                  <c:y val="-0.0222222222222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"/>
                  <c:y val="-0.026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'Rank-Stats'!$J$19:$J$28</c:f>
              <c:numCache>
                <c:formatCode>0%</c:formatCode>
                <c:ptCount val="10"/>
                <c:pt idx="0">
                  <c:v>0.805523590333717</c:v>
                </c:pt>
                <c:pt idx="1">
                  <c:v>0.463431075160094</c:v>
                </c:pt>
                <c:pt idx="2">
                  <c:v>0.633109619686801</c:v>
                </c:pt>
                <c:pt idx="3">
                  <c:v>0.210974778459441</c:v>
                </c:pt>
                <c:pt idx="4">
                  <c:v>0.547368421052632</c:v>
                </c:pt>
                <c:pt idx="5">
                  <c:v>0.415458937198068</c:v>
                </c:pt>
                <c:pt idx="7">
                  <c:v>0.0941734417344173</c:v>
                </c:pt>
                <c:pt idx="8">
                  <c:v>0.160116448326055</c:v>
                </c:pt>
                <c:pt idx="9">
                  <c:v>0.0288671023965142</c:v>
                </c:pt>
              </c:numCache>
            </c:numRef>
          </c:val>
        </c:ser>
        <c:ser>
          <c:idx val="2"/>
          <c:order val="2"/>
          <c:tx>
            <c:strRef>
              <c:f>'Rank-Stats'!$K$18</c:f>
              <c:strCache>
                <c:ptCount val="1"/>
                <c:pt idx="0">
                  <c:v>Used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'Rank-Stats'!$K$19:$K$28</c:f>
              <c:numCache>
                <c:formatCode>0%</c:formatCode>
                <c:ptCount val="10"/>
                <c:pt idx="0">
                  <c:v>0.362102032988109</c:v>
                </c:pt>
                <c:pt idx="1">
                  <c:v>0.507246376811594</c:v>
                </c:pt>
                <c:pt idx="2">
                  <c:v>0.83668903803132</c:v>
                </c:pt>
                <c:pt idx="3">
                  <c:v>0.426039536468984</c:v>
                </c:pt>
                <c:pt idx="4">
                  <c:v>0.290058479532164</c:v>
                </c:pt>
                <c:pt idx="5">
                  <c:v>0.333333333333333</c:v>
                </c:pt>
                <c:pt idx="7">
                  <c:v>0.0663956639566396</c:v>
                </c:pt>
                <c:pt idx="8">
                  <c:v>0.365356622998544</c:v>
                </c:pt>
                <c:pt idx="9">
                  <c:v>0.076797385620915</c:v>
                </c:pt>
              </c:numCache>
            </c:numRef>
          </c:val>
        </c:ser>
        <c:ser>
          <c:idx val="3"/>
          <c:order val="3"/>
          <c:tx>
            <c:strRef>
              <c:f>'Rank-Stats'!$L$18</c:f>
              <c:strCache>
                <c:ptCount val="1"/>
                <c:pt idx="0">
                  <c:v>Motivating</c:v>
                </c:pt>
              </c:strCache>
            </c:strRef>
          </c:tx>
          <c:invertIfNegative val="0"/>
          <c:cat>
            <c:strRef>
              <c:f>'Rank-Stats'!$H$19:$H$28</c:f>
              <c:strCache>
                <c:ptCount val="10"/>
                <c:pt idx="0">
                  <c:v>Phone (869)</c:v>
                </c:pt>
                <c:pt idx="1">
                  <c:v>Face To Face (989)</c:v>
                </c:pt>
                <c:pt idx="2">
                  <c:v>Facebook (447)</c:v>
                </c:pt>
                <c:pt idx="3">
                  <c:v>Satellite TV (978)</c:v>
                </c:pt>
                <c:pt idx="4">
                  <c:v>Email (285)</c:v>
                </c:pt>
                <c:pt idx="5">
                  <c:v>Twitter (138)</c:v>
                </c:pt>
                <c:pt idx="6">
                  <c:v>Documentation (no defined users)</c:v>
                </c:pt>
                <c:pt idx="7">
                  <c:v>SMS (492)</c:v>
                </c:pt>
                <c:pt idx="8">
                  <c:v>Radio (229)</c:v>
                </c:pt>
                <c:pt idx="9">
                  <c:v>Print (612)</c:v>
                </c:pt>
              </c:strCache>
            </c:strRef>
          </c:cat>
          <c:val>
            <c:numRef>
              <c:f>'Rank-Stats'!$L$19:$L$28</c:f>
              <c:numCache>
                <c:formatCode>0%</c:formatCode>
                <c:ptCount val="10"/>
                <c:pt idx="0">
                  <c:v>0.576908323743767</c:v>
                </c:pt>
                <c:pt idx="1">
                  <c:v>0.429389956184698</c:v>
                </c:pt>
                <c:pt idx="2">
                  <c:v>0.81282624906786</c:v>
                </c:pt>
                <c:pt idx="3">
                  <c:v>0.201090661213361</c:v>
                </c:pt>
                <c:pt idx="4">
                  <c:v>0.244444444444444</c:v>
                </c:pt>
                <c:pt idx="5">
                  <c:v>0.763285024154589</c:v>
                </c:pt>
                <c:pt idx="7">
                  <c:v>0.0555555555555555</c:v>
                </c:pt>
                <c:pt idx="8">
                  <c:v>0.168850072780204</c:v>
                </c:pt>
                <c:pt idx="9">
                  <c:v>0.0381263616557734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10"/>
        <c:axId val="485888616"/>
        <c:axId val="485891592"/>
      </c:barChart>
      <c:catAx>
        <c:axId val="485888616"/>
        <c:scaling>
          <c:orientation val="minMax"/>
        </c:scaling>
        <c:delete val="0"/>
        <c:axPos val="b"/>
        <c:majorTickMark val="out"/>
        <c:minorTickMark val="none"/>
        <c:tickLblPos val="nextTo"/>
        <c:crossAx val="485891592"/>
        <c:crosses val="autoZero"/>
        <c:auto val="1"/>
        <c:lblAlgn val="ctr"/>
        <c:lblOffset val="100"/>
        <c:noMultiLvlLbl val="0"/>
      </c:catAx>
      <c:valAx>
        <c:axId val="4858915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of top score possible</a:t>
                </a:r>
                <a:r>
                  <a:rPr lang="en-US" sz="1400" baseline="0"/>
                  <a:t> from </a:t>
                </a:r>
                <a:r>
                  <a:rPr lang="en-US" sz="1400"/>
                  <a:t>media</a:t>
                </a:r>
                <a:r>
                  <a:rPr lang="en-US" sz="1400" baseline="0"/>
                  <a:t> users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485888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0.22653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8229599" cy="1325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4000" b="1" dirty="0" smtClean="0"/>
            <a:t>How much</a:t>
          </a:r>
          <a:r>
            <a:rPr lang="en-US" sz="4000" b="1" baseline="0" dirty="0" smtClean="0"/>
            <a:t> did protesters use media?</a:t>
          </a:r>
          <a:endParaRPr lang="en-US" sz="4000" b="1" dirty="0" smtClean="0"/>
        </a:p>
        <a:p xmlns:a="http://schemas.openxmlformats.org/drawingml/2006/main">
          <a:endParaRPr lang="en-US" sz="4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0.22653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-867507"/>
          <a:ext cx="8229600" cy="12257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4000" b="1" dirty="0" smtClean="0"/>
            <a:t>How much</a:t>
          </a:r>
          <a:r>
            <a:rPr lang="en-US" sz="4000" b="1" baseline="0" dirty="0" smtClean="0"/>
            <a:t> did protesters use media?</a:t>
          </a:r>
          <a:endParaRPr lang="en-US" sz="4000" b="1" dirty="0" smtClean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0.3834</cdr:x>
      <cdr:y>0.21673</cdr:y>
    </cdr:from>
    <cdr:to>
      <cdr:x>0.94582</cdr:x>
      <cdr:y>0.72154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55243" y="1268176"/>
          <a:ext cx="4628444" cy="295392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171450" indent="-171450">
            <a:lnSpc>
              <a:spcPct val="150000"/>
            </a:lnSpc>
            <a:buFontTx/>
            <a:buChar char="•"/>
          </a:pPr>
          <a:r>
            <a:rPr lang="en-US" sz="2800" dirty="0" smtClean="0"/>
            <a:t>Real Time Media?</a:t>
          </a:r>
        </a:p>
        <a:p xmlns:a="http://schemas.openxmlformats.org/drawingml/2006/main">
          <a:pPr marL="171450" indent="-171450">
            <a:lnSpc>
              <a:spcPct val="150000"/>
            </a:lnSpc>
            <a:buFontTx/>
            <a:buChar char="•"/>
          </a:pPr>
          <a:r>
            <a:rPr lang="en-US" sz="2800" dirty="0" smtClean="0"/>
            <a:t>Synchronous Media?</a:t>
          </a:r>
        </a:p>
        <a:p xmlns:a="http://schemas.openxmlformats.org/drawingml/2006/main">
          <a:pPr marL="171450" indent="-171450">
            <a:lnSpc>
              <a:spcPct val="150000"/>
            </a:lnSpc>
            <a:buFontTx/>
            <a:buChar char="•"/>
          </a:pPr>
          <a:r>
            <a:rPr lang="en-US" sz="2800" dirty="0" smtClean="0"/>
            <a:t>Social Media?</a:t>
          </a:r>
        </a:p>
        <a:p xmlns:a="http://schemas.openxmlformats.org/drawingml/2006/main">
          <a:pPr marL="171450" indent="-171450">
            <a:lnSpc>
              <a:spcPct val="150000"/>
            </a:lnSpc>
            <a:buFontTx/>
            <a:buChar char="•"/>
          </a:pPr>
          <a:r>
            <a:rPr lang="en-US" sz="2800" dirty="0" smtClean="0"/>
            <a:t>Suitability for Protest Activity </a:t>
          </a:r>
          <a:endParaRPr lang="en-US" sz="2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0.12151</cdr:x>
      <cdr:y>0.2351</cdr:y>
    </cdr:from>
    <cdr:to>
      <cdr:x>0.17431</cdr:x>
      <cdr:y>0.3489</cdr:y>
    </cdr:to>
    <cdr:sp macro="" textlink="">
      <cdr:nvSpPr>
        <cdr:cNvPr id="2" name="Donut 1"/>
        <cdr:cNvSpPr/>
      </cdr:nvSpPr>
      <cdr:spPr>
        <a:xfrm xmlns:a="http://schemas.openxmlformats.org/drawingml/2006/main" rot="16200000">
          <a:off x="833109" y="1575982"/>
          <a:ext cx="696369" cy="421696"/>
        </a:xfrm>
        <a:prstGeom xmlns:a="http://schemas.openxmlformats.org/drawingml/2006/main" prst="donut">
          <a:avLst>
            <a:gd name="adj" fmla="val 1869"/>
          </a:avLst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>
            <a:ln w="57150" cmpd="sng">
              <a:solidFill>
                <a:srgbClr val="000000"/>
              </a:solidFill>
            </a:ln>
            <a:solidFill>
              <a:schemeClr val="accent4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0.26922</cdr:x>
      <cdr:y>0.03632</cdr:y>
    </cdr:from>
    <cdr:to>
      <cdr:x>0.32202</cdr:x>
      <cdr:y>0.15012</cdr:y>
    </cdr:to>
    <cdr:sp macro="" textlink="">
      <cdr:nvSpPr>
        <cdr:cNvPr id="3" name="Donut 2"/>
        <cdr:cNvSpPr/>
      </cdr:nvSpPr>
      <cdr:spPr>
        <a:xfrm xmlns:a="http://schemas.openxmlformats.org/drawingml/2006/main" rot="16200000">
          <a:off x="2012826" y="359557"/>
          <a:ext cx="696369" cy="421696"/>
        </a:xfrm>
        <a:prstGeom xmlns:a="http://schemas.openxmlformats.org/drawingml/2006/main" prst="donut">
          <a:avLst>
            <a:gd name="adj" fmla="val 1869"/>
          </a:avLst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>
            <a:ln w="57150" cmpd="sng">
              <a:solidFill>
                <a:srgbClr val="000000"/>
              </a:solidFill>
            </a:ln>
            <a:solidFill>
              <a:schemeClr val="accent4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0.49971</cdr:x>
      <cdr:y>0.06412</cdr:y>
    </cdr:from>
    <cdr:to>
      <cdr:x>0.55251</cdr:x>
      <cdr:y>0.17792</cdr:y>
    </cdr:to>
    <cdr:sp macro="" textlink="">
      <cdr:nvSpPr>
        <cdr:cNvPr id="4" name="Donut 3"/>
        <cdr:cNvSpPr/>
      </cdr:nvSpPr>
      <cdr:spPr>
        <a:xfrm xmlns:a="http://schemas.openxmlformats.org/drawingml/2006/main" rot="16200000">
          <a:off x="3853705" y="529672"/>
          <a:ext cx="696369" cy="421696"/>
        </a:xfrm>
        <a:prstGeom xmlns:a="http://schemas.openxmlformats.org/drawingml/2006/main" prst="donut">
          <a:avLst>
            <a:gd name="adj" fmla="val 1869"/>
          </a:avLst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>
            <a:ln w="57150" cmpd="sng">
              <a:solidFill>
                <a:srgbClr val="000000"/>
              </a:solidFill>
            </a:ln>
            <a:solidFill>
              <a:schemeClr val="accent4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D6AE5-E8FA-E545-9A22-A5C29FB5EE67}" type="datetimeFigureOut">
              <a:rPr lang="en-US" smtClean="0"/>
              <a:t>6/15/11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C9C68-AE2D-F749-AA0D-DE9A56CBD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9C68-AE2D-F749-AA0D-DE9A56CBDA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5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9C68-AE2D-F749-AA0D-DE9A56CBDA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03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9C68-AE2D-F749-AA0D-DE9A56CBDA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6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9C68-AE2D-F749-AA0D-DE9A56CBDA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40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“a power law describes data in which the nth position has 1/nth of the first position’s rank. In a pure power law distribution, the gap between the first and second position is larger than the gap between second and third, and so on.”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9C68-AE2D-F749-AA0D-DE9A56CBDA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1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1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8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5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1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7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7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>
                <a:lumMod val="85000"/>
                <a:alpha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C2F0A-4331-594D-B437-300B5174F95E}" type="datetimeFigureOut">
              <a:rPr lang="en-US" smtClean="0"/>
              <a:t>6/15/11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8421-973A-D444-AA9B-A1FF7B85D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7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4" Type="http://schemas.openxmlformats.org/officeDocument/2006/relationships/chart" Target="../charts/chart14.xml"/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/>
              <a:t>Tahrir</a:t>
            </a:r>
            <a:r>
              <a:rPr lang="en-US" sz="6000" dirty="0" smtClean="0"/>
              <a:t> Data Project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Preliminary Descriptive Analysis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9442"/>
            <a:ext cx="9144000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7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292475"/>
              </p:ext>
            </p:extLst>
          </p:nvPr>
        </p:nvGraphicFramePr>
        <p:xfrm>
          <a:off x="410164" y="274638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rss_icon_ORAN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570" y="1640138"/>
            <a:ext cx="1165143" cy="116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97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u="sng" dirty="0" smtClean="0"/>
              <a:t>Logical Regressions:</a:t>
            </a:r>
          </a:p>
          <a:p>
            <a:pPr marL="0" indent="0" algn="ctr">
              <a:buNone/>
            </a:pPr>
            <a:r>
              <a:rPr lang="en-US" sz="5400" b="1" dirty="0" smtClean="0"/>
              <a:t>Out on first day &amp;</a:t>
            </a:r>
            <a:br>
              <a:rPr lang="en-US" sz="5400" b="1" dirty="0" smtClean="0"/>
            </a:br>
            <a:r>
              <a:rPr lang="en-US" sz="5400" b="1" dirty="0" smtClean="0"/>
              <a:t>first time protesting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17564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Protested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Day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461719"/>
              </p:ext>
            </p:extLst>
          </p:nvPr>
        </p:nvGraphicFramePr>
        <p:xfrm>
          <a:off x="457200" y="1288631"/>
          <a:ext cx="8229600" cy="5453379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231942"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(b)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1.009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Male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1.295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0.11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Education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0.991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Net at Home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1.297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0.21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Net on Phone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1.091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0.54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Uses Text Gen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1.092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Uses FB Gen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1.443*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effectLst/>
                        </a:rPr>
                        <a:t>0.01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effectLst/>
                        </a:rPr>
                        <a:t>Uses TW Gen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1.429*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0.05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Uses Blogs Gen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1.197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Uses Email Gen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0.818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Uses Phone Gen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1.22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Uses TV Gen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0.483**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0.01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Uses Radio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1.089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0.56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Uses Print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effectLst/>
                        </a:rPr>
                        <a:t>1.366*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</a:rPr>
                        <a:t>0.04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_cons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0.341*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0.04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1029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-654.933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</a:tr>
              <a:tr h="231942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* p&lt;0.05, ** p&lt;0.01, *** p&lt;0.001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887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Not 1st </a:t>
            </a:r>
            <a:r>
              <a:rPr lang="nb-NO" dirty="0" smtClean="0"/>
              <a:t>Protest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112352"/>
              </p:ext>
            </p:extLst>
          </p:nvPr>
        </p:nvGraphicFramePr>
        <p:xfrm>
          <a:off x="457200" y="1288631"/>
          <a:ext cx="8229600" cy="545338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231942"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(b)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Age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1.034***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Male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1.034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Education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Net at Home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1.589*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Net on Phone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1.118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Text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1.227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FB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1.349*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TW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1.467*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Blogs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0.961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0.86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Email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0.61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Phone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0.673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TV Gen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0.763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Radio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0.723*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Uses Print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1.781***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_cons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0.099***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N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1029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ll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-631.21</a:t>
                      </a:r>
                    </a:p>
                  </a:txBody>
                  <a:tcPr marL="12700" marR="12700" marT="1270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31942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ourier New"/>
                        </a:rPr>
                        <a:t>* p&lt;0.05, ** p&lt;0.01, *** p&lt;0.001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user_icon_ORAN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815" y="1288631"/>
            <a:ext cx="1258985" cy="149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47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u="sng" dirty="0" smtClean="0"/>
              <a:t>Frequencies:</a:t>
            </a:r>
          </a:p>
          <a:p>
            <a:pPr marL="0" indent="0" algn="ctr">
              <a:buNone/>
            </a:pPr>
            <a:r>
              <a:rPr lang="en-US" sz="5400" b="1" dirty="0" smtClean="0"/>
              <a:t>Media rankings and protester </a:t>
            </a:r>
            <a:r>
              <a:rPr lang="en-US" sz="5400" b="1" dirty="0" err="1" smtClean="0"/>
              <a:t>behaviour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574704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360090"/>
              </p:ext>
            </p:extLst>
          </p:nvPr>
        </p:nvGraphicFramePr>
        <p:xfrm>
          <a:off x="419566" y="1031631"/>
          <a:ext cx="8323293" cy="529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2435037" y="662299"/>
            <a:ext cx="42739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/>
              <a:t>Media Rankings (1)</a:t>
            </a:r>
          </a:p>
        </p:txBody>
      </p:sp>
    </p:spTree>
    <p:extLst>
      <p:ext uri="{BB962C8B-B14F-4D97-AF65-F5344CB8AC3E}">
        <p14:creationId xmlns:p14="http://schemas.microsoft.com/office/powerpoint/2010/main" val="226904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685466"/>
              </p:ext>
            </p:extLst>
          </p:nvPr>
        </p:nvGraphicFramePr>
        <p:xfrm>
          <a:off x="688153" y="1312984"/>
          <a:ext cx="7986670" cy="508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435037" y="615407"/>
            <a:ext cx="42739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4000" dirty="0"/>
              <a:t>Media Rankings </a:t>
            </a:r>
            <a:r>
              <a:rPr lang="en-US" sz="4000" dirty="0" smtClean="0"/>
              <a:t>(2)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9359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8153" y="276654"/>
            <a:ext cx="7986670" cy="6119232"/>
            <a:chOff x="688153" y="276654"/>
            <a:chExt cx="7986670" cy="6119232"/>
          </a:xfrm>
        </p:grpSpPr>
        <p:graphicFrame>
          <p:nvGraphicFramePr>
            <p:cNvPr id="2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27326430"/>
                </p:ext>
              </p:extLst>
            </p:nvPr>
          </p:nvGraphicFramePr>
          <p:xfrm>
            <a:off x="688153" y="276654"/>
            <a:ext cx="7986670" cy="61192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Donut 3"/>
            <p:cNvSpPr/>
            <p:nvPr/>
          </p:nvSpPr>
          <p:spPr>
            <a:xfrm rot="19042646">
              <a:off x="3909874" y="5023950"/>
              <a:ext cx="1141759" cy="590894"/>
            </a:xfrm>
            <a:prstGeom prst="donut">
              <a:avLst>
                <a:gd name="adj" fmla="val 1869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57150" cmpd="sng">
                  <a:solidFill>
                    <a:srgbClr val="000000"/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" name="Donut 4"/>
            <p:cNvSpPr/>
            <p:nvPr/>
          </p:nvSpPr>
          <p:spPr>
            <a:xfrm rot="19042646">
              <a:off x="1014013" y="4903421"/>
              <a:ext cx="1141759" cy="590894"/>
            </a:xfrm>
            <a:prstGeom prst="donut">
              <a:avLst>
                <a:gd name="adj" fmla="val 1869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57150" cmpd="sng">
                  <a:solidFill>
                    <a:srgbClr val="000000"/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" name="Donut 8"/>
            <p:cNvSpPr/>
            <p:nvPr/>
          </p:nvSpPr>
          <p:spPr>
            <a:xfrm rot="19042646">
              <a:off x="2068994" y="4977058"/>
              <a:ext cx="1141759" cy="590894"/>
            </a:xfrm>
            <a:prstGeom prst="donut">
              <a:avLst>
                <a:gd name="adj" fmla="val 1869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57150" cmpd="sng">
                  <a:solidFill>
                    <a:srgbClr val="000000"/>
                  </a:solidFill>
                </a:ln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887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508938"/>
              </p:ext>
            </p:extLst>
          </p:nvPr>
        </p:nvGraphicFramePr>
        <p:xfrm>
          <a:off x="430906" y="260825"/>
          <a:ext cx="8300615" cy="611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7292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262166"/>
              </p:ext>
            </p:extLst>
          </p:nvPr>
        </p:nvGraphicFramePr>
        <p:xfrm>
          <a:off x="430906" y="260825"/>
          <a:ext cx="8300615" cy="611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val 2"/>
          <p:cNvSpPr/>
          <p:nvPr/>
        </p:nvSpPr>
        <p:spPr>
          <a:xfrm>
            <a:off x="3486281" y="91337"/>
            <a:ext cx="5657719" cy="2604536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</p:txBody>
      </p:sp>
      <p:sp>
        <p:nvSpPr>
          <p:cNvPr id="4" name="Donut 3"/>
          <p:cNvSpPr/>
          <p:nvPr/>
        </p:nvSpPr>
        <p:spPr>
          <a:xfrm rot="19258243">
            <a:off x="1718474" y="5576248"/>
            <a:ext cx="1603964" cy="677333"/>
          </a:xfrm>
          <a:prstGeom prst="donut">
            <a:avLst>
              <a:gd name="adj" fmla="val 18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Donut 4"/>
          <p:cNvSpPr/>
          <p:nvPr/>
        </p:nvSpPr>
        <p:spPr>
          <a:xfrm rot="19258243">
            <a:off x="3787274" y="5479162"/>
            <a:ext cx="1603964" cy="677333"/>
          </a:xfrm>
          <a:prstGeom prst="donut">
            <a:avLst>
              <a:gd name="adj" fmla="val 18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" name="Picture 6" descr="rss_icon_OU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527" y="785789"/>
            <a:ext cx="1212643" cy="1212643"/>
          </a:xfrm>
          <a:prstGeom prst="rect">
            <a:avLst/>
          </a:prstGeom>
        </p:spPr>
      </p:pic>
      <p:pic>
        <p:nvPicPr>
          <p:cNvPr id="8" name="Picture 7" descr="user_icon_OU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048" y="749843"/>
            <a:ext cx="1148903" cy="1355705"/>
          </a:xfrm>
          <a:prstGeom prst="rect">
            <a:avLst/>
          </a:prstGeom>
        </p:spPr>
      </p:pic>
      <p:pic>
        <p:nvPicPr>
          <p:cNvPr id="6" name="Picture 5" descr="arrows_ic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987" y="970858"/>
            <a:ext cx="1644623" cy="77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u="sng" dirty="0" smtClean="0"/>
              <a:t>Discursive Context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nb-NO" sz="4000" dirty="0" smtClean="0"/>
              <a:t>Pessimism </a:t>
            </a:r>
            <a:r>
              <a:rPr lang="nb-NO" sz="4000" dirty="0"/>
              <a:t>and</a:t>
            </a:r>
            <a:r>
              <a:rPr lang="nb-NO" sz="4000" dirty="0" smtClean="0"/>
              <a:t> Utopianism</a:t>
            </a:r>
            <a:br>
              <a:rPr lang="nb-NO" sz="4000" dirty="0" smtClean="0"/>
            </a:br>
            <a:r>
              <a:rPr lang="nb-NO" sz="4000" dirty="0" smtClean="0"/>
              <a:t>since Iran and Moldova</a:t>
            </a:r>
          </a:p>
          <a:p>
            <a:pPr>
              <a:spcAft>
                <a:spcPts val="1200"/>
              </a:spcAft>
            </a:pPr>
            <a:r>
              <a:rPr lang="nb-NO" sz="4000" dirty="0" smtClean="0"/>
              <a:t>2011&gt;</a:t>
            </a:r>
            <a:r>
              <a:rPr lang="nb-NO" sz="4000" dirty="0" err="1" smtClean="0"/>
              <a:t>Deen</a:t>
            </a:r>
            <a:r>
              <a:rPr lang="nb-NO" sz="4000" dirty="0" smtClean="0"/>
              <a:t> </a:t>
            </a:r>
            <a:r>
              <a:rPr lang="nb-NO" sz="4000" dirty="0" smtClean="0"/>
              <a:t>Freelon’s 4-part taxonomy</a:t>
            </a:r>
          </a:p>
          <a:p>
            <a:pPr>
              <a:spcAft>
                <a:spcPts val="1200"/>
              </a:spcAft>
            </a:pPr>
            <a:r>
              <a:rPr lang="nb-NO" sz="4000" dirty="0" smtClean="0"/>
              <a:t>The Hype and </a:t>
            </a:r>
            <a:r>
              <a:rPr lang="nb-NO" sz="4000" dirty="0" err="1" smtClean="0"/>
              <a:t>the</a:t>
            </a:r>
            <a:r>
              <a:rPr lang="nb-NO" sz="4000" dirty="0" smtClean="0"/>
              <a:t> </a:t>
            </a:r>
            <a:r>
              <a:rPr lang="nb-NO" sz="4000" dirty="0" err="1" smtClean="0"/>
              <a:t>Blowback</a:t>
            </a:r>
            <a:endParaRPr lang="nb-NO" sz="4000" dirty="0" smtClean="0"/>
          </a:p>
          <a:p>
            <a:pPr>
              <a:spcAft>
                <a:spcPts val="1200"/>
              </a:spcAft>
            </a:pPr>
            <a:r>
              <a:rPr lang="nb-NO" sz="4000" dirty="0" smtClean="0"/>
              <a:t>Still a</a:t>
            </a:r>
            <a:r>
              <a:rPr lang="nb-NO" sz="4000" dirty="0" smtClean="0"/>
              <a:t>n </a:t>
            </a:r>
            <a:r>
              <a:rPr lang="nb-NO" sz="4000" dirty="0" err="1" smtClean="0"/>
              <a:t>anecdotal</a:t>
            </a:r>
            <a:r>
              <a:rPr lang="nb-NO" sz="4000" dirty="0" smtClean="0"/>
              <a:t> </a:t>
            </a:r>
            <a:r>
              <a:rPr lang="nb-NO" sz="4000" dirty="0" err="1" smtClean="0"/>
              <a:t>debate</a:t>
            </a:r>
            <a:endParaRPr lang="nb-NO" sz="4000" dirty="0"/>
          </a:p>
          <a:p>
            <a:pPr>
              <a:spcAft>
                <a:spcPts val="1200"/>
              </a:spcAft>
            </a:pPr>
            <a:r>
              <a:rPr lang="nb-NO" sz="4000" dirty="0" smtClean="0"/>
              <a:t>Still: «</a:t>
            </a:r>
            <a:r>
              <a:rPr lang="nb-NO" sz="4000" dirty="0" smtClean="0"/>
              <a:t>Was it a Facebook Revolution?»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7062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Protest Metrics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2795954" cy="639762"/>
          </a:xfrm>
        </p:spPr>
        <p:txBody>
          <a:bodyPr/>
          <a:lstStyle/>
          <a:p>
            <a:pPr algn="ctr"/>
            <a:r>
              <a:rPr lang="en-US" dirty="0" smtClean="0"/>
              <a:t>Reliability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795954" cy="3951288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sz="2000" dirty="0"/>
          </a:p>
          <a:p>
            <a:r>
              <a:rPr lang="en-US" sz="2000" dirty="0" smtClean="0"/>
              <a:t>Blogs </a:t>
            </a:r>
            <a:br>
              <a:rPr lang="en-US" sz="2000" dirty="0" smtClean="0"/>
            </a:br>
            <a:r>
              <a:rPr lang="en-US" sz="2000" dirty="0" smtClean="0"/>
              <a:t>(&gt;</a:t>
            </a:r>
            <a:r>
              <a:rPr lang="en-US" sz="2000" dirty="0" err="1" smtClean="0"/>
              <a:t>tw</a:t>
            </a:r>
            <a:r>
              <a:rPr lang="en-US" sz="2000" dirty="0" smtClean="0"/>
              <a:t>, live, </a:t>
            </a:r>
            <a:r>
              <a:rPr lang="en-US" sz="2000" dirty="0" err="1" smtClean="0"/>
              <a:t>fb</a:t>
            </a:r>
            <a:r>
              <a:rPr lang="en-US" sz="2000" dirty="0" smtClean="0"/>
              <a:t>, </a:t>
            </a:r>
            <a:r>
              <a:rPr lang="en-US" sz="2000" dirty="0" err="1" smtClean="0"/>
              <a:t>em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Exaggeration for Blogs and TW in </a:t>
            </a:r>
            <a:r>
              <a:rPr lang="en-US" sz="2000" b="1" dirty="0" smtClean="0"/>
              <a:t>content types </a:t>
            </a:r>
            <a:r>
              <a:rPr lang="en-US" sz="2000" dirty="0" smtClean="0"/>
              <a:t>and </a:t>
            </a:r>
            <a:r>
              <a:rPr lang="en-US" sz="2000" b="1" dirty="0" smtClean="0"/>
              <a:t>motivations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385" y="1570526"/>
            <a:ext cx="2502877" cy="639762"/>
          </a:xfrm>
        </p:spPr>
        <p:txBody>
          <a:bodyPr/>
          <a:lstStyle/>
          <a:p>
            <a:pPr algn="ctr"/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923" y="2174875"/>
            <a:ext cx="2502877" cy="39512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Sources: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TV, Live, Phone, FB, Print </a:t>
            </a:r>
          </a:p>
          <a:p>
            <a:r>
              <a:rPr lang="en-US" dirty="0" smtClean="0"/>
              <a:t>Users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FB, live TW, phone, sat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920646"/>
              </p:ext>
            </p:extLst>
          </p:nvPr>
        </p:nvGraphicFramePr>
        <p:xfrm>
          <a:off x="457200" y="2220058"/>
          <a:ext cx="2496650" cy="1107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4"/>
          <p:cNvSpPr txBox="1">
            <a:spLocks/>
          </p:cNvSpPr>
          <p:nvPr/>
        </p:nvSpPr>
        <p:spPr>
          <a:xfrm>
            <a:off x="6183923" y="1580296"/>
            <a:ext cx="2502877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Relay</a:t>
            </a:r>
            <a:endParaRPr lang="en-US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3497385" y="2327275"/>
            <a:ext cx="2502877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Facebook and TV strongest showers</a:t>
            </a:r>
          </a:p>
          <a:p>
            <a:r>
              <a:rPr lang="en-US" dirty="0" smtClean="0"/>
              <a:t>Both as info types and activities</a:t>
            </a:r>
          </a:p>
          <a:p>
            <a:r>
              <a:rPr lang="en-US" dirty="0" smtClean="0"/>
              <a:t>The strange showing of live communication</a:t>
            </a:r>
            <a:endParaRPr lang="en-US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19865"/>
              </p:ext>
            </p:extLst>
          </p:nvPr>
        </p:nvGraphicFramePr>
        <p:xfrm>
          <a:off x="6406662" y="2608386"/>
          <a:ext cx="2280138" cy="916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641151"/>
              </p:ext>
            </p:extLst>
          </p:nvPr>
        </p:nvGraphicFramePr>
        <p:xfrm>
          <a:off x="6406662" y="4314093"/>
          <a:ext cx="2170723" cy="1264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3022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Graphic spid="11" grpId="0">
        <p:bldAsOne/>
      </p:bldGraphic>
      <p:bldP spid="12" grpId="0"/>
      <p:bldP spid="13" grpId="0"/>
      <p:bldGraphic spid="14" grpId="0">
        <p:bldAsOne/>
      </p:bldGraphic>
      <p:bldGraphic spid="16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u="sng" dirty="0" smtClean="0"/>
              <a:t>Implications of TDS-a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4000" dirty="0" smtClean="0"/>
              <a:t>Digital </a:t>
            </a:r>
            <a:r>
              <a:rPr lang="nb-NO" sz="4000" dirty="0" err="1" smtClean="0"/>
              <a:t>distinguish</a:t>
            </a:r>
            <a:r>
              <a:rPr lang="nb-NO" sz="4000" dirty="0" smtClean="0"/>
              <a:t> </a:t>
            </a:r>
            <a:r>
              <a:rPr lang="nb-NO" sz="4000" dirty="0" err="1" smtClean="0"/>
              <a:t>themselves</a:t>
            </a:r>
            <a:r>
              <a:rPr lang="nb-NO" sz="4000" dirty="0" smtClean="0"/>
              <a:t> </a:t>
            </a:r>
            <a:r>
              <a:rPr lang="nb-NO" sz="4000" dirty="0" err="1" smtClean="0"/>
              <a:t>through</a:t>
            </a:r>
            <a:r>
              <a:rPr lang="nb-NO" sz="4000" dirty="0" smtClean="0"/>
              <a:t>:</a:t>
            </a:r>
            <a:endParaRPr lang="nb-NO" sz="4000" dirty="0" smtClean="0"/>
          </a:p>
          <a:p>
            <a:r>
              <a:rPr lang="nb-NO" sz="3600" dirty="0" err="1" smtClean="0"/>
              <a:t>Degreee</a:t>
            </a:r>
            <a:r>
              <a:rPr lang="nb-NO" sz="3600" dirty="0" smtClean="0"/>
              <a:t> and </a:t>
            </a:r>
            <a:r>
              <a:rPr lang="nb-NO" sz="3600" dirty="0" err="1" smtClean="0"/>
              <a:t>character</a:t>
            </a:r>
            <a:r>
              <a:rPr lang="nb-NO" sz="3600" dirty="0" smtClean="0"/>
              <a:t> </a:t>
            </a:r>
            <a:r>
              <a:rPr lang="nb-NO" sz="3600" dirty="0" err="1" smtClean="0"/>
              <a:t>of</a:t>
            </a:r>
            <a:r>
              <a:rPr lang="nb-NO" sz="3600" dirty="0" smtClean="0"/>
              <a:t> </a:t>
            </a:r>
            <a:r>
              <a:rPr lang="nb-NO" sz="3600" dirty="0" smtClean="0"/>
              <a:t>media use </a:t>
            </a:r>
          </a:p>
          <a:p>
            <a:r>
              <a:rPr lang="nb-NO" sz="3600" dirty="0" err="1" smtClean="0"/>
              <a:t>Behavior</a:t>
            </a:r>
            <a:r>
              <a:rPr lang="nb-NO" sz="3600" dirty="0" smtClean="0"/>
              <a:t> </a:t>
            </a:r>
            <a:r>
              <a:rPr lang="nb-NO" sz="3600" dirty="0" err="1" smtClean="0"/>
              <a:t>of</a:t>
            </a:r>
            <a:r>
              <a:rPr lang="nb-NO" sz="3600" dirty="0" smtClean="0"/>
              <a:t> media </a:t>
            </a:r>
            <a:r>
              <a:rPr lang="nb-NO" sz="3600" dirty="0" smtClean="0"/>
              <a:t>users</a:t>
            </a:r>
          </a:p>
          <a:p>
            <a:r>
              <a:rPr lang="nb-NO" sz="3600" dirty="0" smtClean="0"/>
              <a:t>User relationships to media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457200" y="4217541"/>
            <a:ext cx="8229599" cy="2108771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 smtClean="0"/>
          </a:p>
        </p:txBody>
      </p:sp>
      <p:pic>
        <p:nvPicPr>
          <p:cNvPr id="7" name="Picture 6" descr="arrows_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597" y="4852910"/>
            <a:ext cx="1644623" cy="778455"/>
          </a:xfrm>
          <a:prstGeom prst="rect">
            <a:avLst/>
          </a:prstGeom>
        </p:spPr>
      </p:pic>
      <p:pic>
        <p:nvPicPr>
          <p:cNvPr id="8" name="Picture 7" descr="rss_icon_ORAN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030" y="4631193"/>
            <a:ext cx="1051650" cy="1051650"/>
          </a:xfrm>
          <a:prstGeom prst="rect">
            <a:avLst/>
          </a:prstGeom>
        </p:spPr>
      </p:pic>
      <p:pic>
        <p:nvPicPr>
          <p:cNvPr id="9" name="Picture 8" descr="user_icon_ORAN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662" y="4559300"/>
            <a:ext cx="990994" cy="117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u="sng" dirty="0" smtClean="0"/>
              <a:t>TDS-c: Tweeters</a:t>
            </a:r>
            <a:endParaRPr lang="en-US" b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84" y="2133596"/>
            <a:ext cx="9001611" cy="387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" y="1781907"/>
            <a:ext cx="9143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 smtClean="0"/>
              <a:t>Power law distributions </a:t>
            </a:r>
          </a:p>
          <a:p>
            <a:pPr algn="ctr"/>
            <a:r>
              <a:rPr lang="nb-NO" sz="3600" dirty="0" smtClean="0"/>
              <a:t>for tweeters and retweeters.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548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TDS-c: </a:t>
            </a:r>
            <a:br>
              <a:rPr lang="nb-NO" b="1" dirty="0" smtClean="0"/>
            </a:br>
            <a:r>
              <a:rPr lang="nb-NO" b="1" u="sng" dirty="0" smtClean="0"/>
              <a:t>Transnational communication flows </a:t>
            </a:r>
            <a:endParaRPr lang="en-US" b="1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76" y="2954212"/>
            <a:ext cx="8542246" cy="306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482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u="sng" dirty="0" smtClean="0"/>
              <a:t>TDS b: Coordinator Strategies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Traditional media &amp; Hybridity</a:t>
            </a:r>
          </a:p>
          <a:p>
            <a:r>
              <a:rPr lang="nb-NO" sz="3600" dirty="0" smtClean="0"/>
              <a:t>Strong ties and weak ties</a:t>
            </a:r>
          </a:p>
          <a:p>
            <a:r>
              <a:rPr lang="nb-NO" sz="3600" dirty="0" smtClean="0"/>
              <a:t>Transnational Information Flows as</a:t>
            </a:r>
          </a:p>
          <a:p>
            <a:pPr lvl="1"/>
            <a:r>
              <a:rPr lang="nb-NO" sz="3600" dirty="0" smtClean="0"/>
              <a:t>Security</a:t>
            </a:r>
          </a:p>
          <a:p>
            <a:pPr lvl="1"/>
            <a:r>
              <a:rPr lang="nb-NO" sz="3600" dirty="0" smtClean="0"/>
              <a:t>Motivation</a:t>
            </a:r>
          </a:p>
          <a:p>
            <a:pPr lvl="1"/>
            <a:r>
              <a:rPr lang="nb-NO" sz="3600" dirty="0" smtClean="0"/>
              <a:t>Principle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54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u="sng" dirty="0" smtClean="0"/>
              <a:t>Preliminary </a:t>
            </a:r>
            <a:r>
              <a:rPr lang="nb-NO" b="1" u="sng" dirty="0" err="1" smtClean="0"/>
              <a:t>Conclusions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nb-NO" dirty="0" smtClean="0"/>
              <a:t>Digital media are distinct</a:t>
            </a:r>
          </a:p>
          <a:p>
            <a:r>
              <a:rPr lang="nb-NO" dirty="0" smtClean="0"/>
              <a:t>Digital media vs hybrid media</a:t>
            </a:r>
          </a:p>
          <a:p>
            <a:r>
              <a:rPr lang="nb-NO" dirty="0" smtClean="0"/>
              <a:t>Context and contingency</a:t>
            </a:r>
          </a:p>
          <a:p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</a:t>
            </a:r>
            <a:r>
              <a:rPr lang="nb-NO" dirty="0" smtClean="0"/>
              <a:t>more </a:t>
            </a:r>
            <a:r>
              <a:rPr lang="nb-NO" dirty="0" smtClean="0"/>
              <a:t>sophisticated models</a:t>
            </a:r>
          </a:p>
          <a:p>
            <a:pPr lvl="1"/>
            <a:r>
              <a:rPr lang="nb-NO" dirty="0" smtClean="0"/>
              <a:t>Utopianism and pessimism do not suffice</a:t>
            </a:r>
          </a:p>
          <a:p>
            <a:pPr lvl="1"/>
            <a:r>
              <a:rPr lang="nb-NO" dirty="0" smtClean="0"/>
              <a:t>Information ecologies</a:t>
            </a:r>
          </a:p>
          <a:p>
            <a:pPr lvl="1"/>
            <a:r>
              <a:rPr lang="nb-NO" dirty="0" smtClean="0"/>
              <a:t>Functional network mappings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35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70094" y="266492"/>
            <a:ext cx="3594665" cy="1122690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  <a:alpha val="82000"/>
                </a:schemeClr>
              </a:gs>
              <a:gs pos="35000">
                <a:schemeClr val="accent2">
                  <a:tint val="37000"/>
                  <a:satMod val="300000"/>
                  <a:alpha val="82000"/>
                </a:schemeClr>
              </a:gs>
              <a:gs pos="100000">
                <a:schemeClr val="accent2">
                  <a:tint val="15000"/>
                  <a:satMod val="350000"/>
                  <a:alpha val="82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 Facebook Revolution?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4753817" y="4826769"/>
            <a:ext cx="3594665" cy="1122690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  <a:alpha val="82000"/>
                </a:schemeClr>
              </a:gs>
              <a:gs pos="35000">
                <a:schemeClr val="accent2">
                  <a:tint val="37000"/>
                  <a:satMod val="300000"/>
                  <a:alpha val="82000"/>
                </a:schemeClr>
              </a:gs>
              <a:gs pos="100000">
                <a:schemeClr val="accent2">
                  <a:tint val="15000"/>
                  <a:satMod val="350000"/>
                  <a:alpha val="82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Silly Question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268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Moving Ahead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1615"/>
          </a:xfrm>
        </p:spPr>
        <p:txBody>
          <a:bodyPr>
            <a:normAutofit/>
          </a:bodyPr>
          <a:lstStyle/>
          <a:p>
            <a:r>
              <a:rPr lang="nb-NO" dirty="0" smtClean="0"/>
              <a:t>Implications for further research</a:t>
            </a:r>
          </a:p>
          <a:p>
            <a:pPr lvl="1"/>
            <a:r>
              <a:rPr lang="nb-NO" dirty="0" smtClean="0"/>
              <a:t>Grounded research</a:t>
            </a:r>
          </a:p>
          <a:p>
            <a:pPr lvl="1"/>
            <a:r>
              <a:rPr lang="nb-NO" dirty="0" err="1" smtClean="0"/>
              <a:t>Local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endParaRPr lang="nb-NO" dirty="0" smtClean="0"/>
          </a:p>
          <a:p>
            <a:pPr lvl="1"/>
            <a:r>
              <a:rPr lang="nb-NO" dirty="0" smtClean="0"/>
              <a:t>Open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endParaRPr lang="nb-NO" dirty="0" smtClean="0"/>
          </a:p>
          <a:p>
            <a:pPr lvl="1"/>
            <a:r>
              <a:rPr lang="nb-NO" dirty="0" err="1" smtClean="0"/>
              <a:t>Comparative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endParaRPr lang="nb-NO" dirty="0" smtClean="0"/>
          </a:p>
          <a:p>
            <a:r>
              <a:rPr lang="nb-NO" dirty="0" smtClean="0"/>
              <a:t>Objects for further research</a:t>
            </a:r>
          </a:p>
          <a:p>
            <a:pPr lvl="1"/>
            <a:r>
              <a:rPr lang="nb-NO" dirty="0" smtClean="0"/>
              <a:t>Mapping </a:t>
            </a:r>
          </a:p>
          <a:p>
            <a:pPr lvl="1"/>
            <a:r>
              <a:rPr lang="nb-NO" dirty="0" smtClean="0"/>
              <a:t>Relay </a:t>
            </a:r>
          </a:p>
          <a:p>
            <a:pPr lvl="1"/>
            <a:r>
              <a:rPr lang="nb-NO" dirty="0" err="1" smtClean="0"/>
              <a:t>Duplication</a:t>
            </a:r>
            <a:r>
              <a:rPr lang="nb-NO" dirty="0" smtClean="0"/>
              <a:t> </a:t>
            </a:r>
            <a:r>
              <a:rPr lang="nb-NO" dirty="0" smtClean="0"/>
              <a:t>and </a:t>
            </a:r>
            <a:r>
              <a:rPr lang="nb-NO" dirty="0" err="1" smtClean="0"/>
              <a:t>comparison</a:t>
            </a:r>
            <a:endParaRPr lang="nb-NO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78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b-NO" sz="6000" dirty="0" smtClean="0"/>
          </a:p>
          <a:p>
            <a:pPr marL="0" indent="0" algn="ctr">
              <a:buNone/>
            </a:pPr>
            <a:r>
              <a:rPr lang="nb-NO" sz="6000" dirty="0" smtClean="0"/>
              <a:t>http://tahrirdata.info</a:t>
            </a:r>
            <a:endParaRPr lang="en-US" sz="6000" dirty="0"/>
          </a:p>
        </p:txBody>
      </p:sp>
      <p:pic>
        <p:nvPicPr>
          <p:cNvPr id="4" name="Picture 3" descr="bfly_all.gif"/>
          <p:cNvPicPr>
            <a:picLocks noChangeAspect="1"/>
          </p:cNvPicPr>
          <p:nvPr/>
        </p:nvPicPr>
        <p:blipFill>
          <a:blip r:embed="rId2">
            <a:alphaModFix am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1104900"/>
            <a:ext cx="75311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1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The </a:t>
            </a:r>
            <a:r>
              <a:rPr lang="en-US" b="1" u="sng" dirty="0" err="1" smtClean="0"/>
              <a:t>Tahrir</a:t>
            </a:r>
            <a:r>
              <a:rPr lang="en-US" b="1" u="sng" dirty="0" smtClean="0"/>
              <a:t> Data Sets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1615"/>
          </a:xfrm>
        </p:spPr>
        <p:txBody>
          <a:bodyPr>
            <a:normAutofit/>
          </a:bodyPr>
          <a:lstStyle/>
          <a:p>
            <a:r>
              <a:rPr lang="en-US" b="1" dirty="0" smtClean="0"/>
              <a:t>TDS-a: protester media-use</a:t>
            </a:r>
          </a:p>
          <a:p>
            <a:pPr lvl="1"/>
            <a:r>
              <a:rPr lang="en-US" dirty="0" smtClean="0"/>
              <a:t>1200 interviews between Feb 24 &amp; March 1</a:t>
            </a:r>
          </a:p>
          <a:p>
            <a:pPr lvl="1"/>
            <a:r>
              <a:rPr lang="en-US" dirty="0" smtClean="0"/>
              <a:t>In-depth, “superficial” questionnaire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b="1" dirty="0" smtClean="0"/>
              <a:t>TDS-b: coordinator media-use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5 individuals, semi-structured, purposive sample</a:t>
            </a:r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b="1" dirty="0" smtClean="0"/>
              <a:t>TDS-c: Twitter and transnational networks</a:t>
            </a:r>
          </a:p>
          <a:p>
            <a:pPr lvl="1"/>
            <a:r>
              <a:rPr lang="en-US" dirty="0" smtClean="0"/>
              <a:t>#jan25 tweets between Jan 21 &amp; Feb 11</a:t>
            </a:r>
          </a:p>
          <a:p>
            <a:pPr lvl="1"/>
            <a:r>
              <a:rPr lang="en-US" dirty="0" smtClean="0"/>
              <a:t>675,715 tweets, 106,000 users, 27 languages</a:t>
            </a:r>
          </a:p>
        </p:txBody>
      </p:sp>
    </p:spTree>
    <p:extLst>
      <p:ext uri="{BB962C8B-B14F-4D97-AF65-F5344CB8AC3E}">
        <p14:creationId xmlns:p14="http://schemas.microsoft.com/office/powerpoint/2010/main" val="1775363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TDS-a: Protester Sample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“Hidden population”</a:t>
            </a:r>
          </a:p>
          <a:p>
            <a:r>
              <a:rPr lang="nb-NO" sz="4000" dirty="0" smtClean="0"/>
              <a:t>Predominantly:</a:t>
            </a:r>
          </a:p>
          <a:p>
            <a:pPr lvl="1"/>
            <a:r>
              <a:rPr lang="nb-NO" sz="3600" dirty="0"/>
              <a:t>y</a:t>
            </a:r>
            <a:r>
              <a:rPr lang="nb-NO" sz="3600" dirty="0" smtClean="0"/>
              <a:t>oung, </a:t>
            </a:r>
          </a:p>
          <a:p>
            <a:pPr lvl="1"/>
            <a:r>
              <a:rPr lang="nb-NO" sz="3600" dirty="0" smtClean="0"/>
              <a:t>well educated, </a:t>
            </a:r>
          </a:p>
          <a:p>
            <a:pPr lvl="1"/>
            <a:r>
              <a:rPr lang="nb-NO" sz="3600" dirty="0"/>
              <a:t>n</a:t>
            </a:r>
            <a:r>
              <a:rPr lang="nb-NO" sz="3600" dirty="0" smtClean="0"/>
              <a:t>on-politcally active, </a:t>
            </a:r>
          </a:p>
          <a:p>
            <a:pPr lvl="1"/>
            <a:r>
              <a:rPr lang="nb-NO" sz="3600" dirty="0" smtClean="0"/>
              <a:t>wired</a:t>
            </a:r>
            <a:endParaRPr lang="nb-NO" sz="3600" dirty="0"/>
          </a:p>
          <a:p>
            <a:pPr lvl="1"/>
            <a:r>
              <a:rPr lang="nb-NO" sz="3600" dirty="0" smtClean="0"/>
              <a:t>men</a:t>
            </a:r>
          </a:p>
        </p:txBody>
      </p:sp>
    </p:spTree>
    <p:extLst>
      <p:ext uri="{BB962C8B-B14F-4D97-AF65-F5344CB8AC3E}">
        <p14:creationId xmlns:p14="http://schemas.microsoft.com/office/powerpoint/2010/main" val="3147173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b="1" dirty="0"/>
          </a:p>
          <a:p>
            <a:pPr marL="0" indent="0" algn="ctr">
              <a:buNone/>
            </a:pPr>
            <a:r>
              <a:rPr lang="en-US" sz="5400" b="1" u="sng" dirty="0" smtClean="0"/>
              <a:t>Frequencies:</a:t>
            </a:r>
          </a:p>
          <a:p>
            <a:pPr marL="0" indent="0" algn="ctr">
              <a:buNone/>
            </a:pPr>
            <a:r>
              <a:rPr lang="en-US" sz="5400" b="1" dirty="0"/>
              <a:t>m</a:t>
            </a:r>
            <a:r>
              <a:rPr lang="en-US" sz="5400" b="1" dirty="0" smtClean="0"/>
              <a:t>edia use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24847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5128744"/>
              </p:ext>
            </p:extLst>
          </p:nvPr>
        </p:nvGraphicFramePr>
        <p:xfrm>
          <a:off x="457200" y="274639"/>
          <a:ext cx="8229600" cy="585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onut 3"/>
          <p:cNvSpPr/>
          <p:nvPr/>
        </p:nvSpPr>
        <p:spPr>
          <a:xfrm>
            <a:off x="936036" y="5108218"/>
            <a:ext cx="1603964" cy="677333"/>
          </a:xfrm>
          <a:prstGeom prst="donut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3217333" y="5136436"/>
            <a:ext cx="1505184" cy="677333"/>
          </a:xfrm>
          <a:prstGeom prst="donut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87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263752"/>
              </p:ext>
            </p:extLst>
          </p:nvPr>
        </p:nvGraphicFramePr>
        <p:xfrm>
          <a:off x="609600" y="328247"/>
          <a:ext cx="8229600" cy="5950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017945"/>
              </p:ext>
            </p:extLst>
          </p:nvPr>
        </p:nvGraphicFramePr>
        <p:xfrm>
          <a:off x="457200" y="1008185"/>
          <a:ext cx="8229600" cy="5117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Donut 5"/>
          <p:cNvSpPr/>
          <p:nvPr/>
        </p:nvSpPr>
        <p:spPr>
          <a:xfrm>
            <a:off x="936036" y="5319232"/>
            <a:ext cx="1603964" cy="677333"/>
          </a:xfrm>
          <a:prstGeom prst="donut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3158065" y="5316484"/>
            <a:ext cx="1603964" cy="554527"/>
          </a:xfrm>
          <a:prstGeom prst="donut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468453"/>
              </p:ext>
            </p:extLst>
          </p:nvPr>
        </p:nvGraphicFramePr>
        <p:xfrm>
          <a:off x="410164" y="274638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91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660323"/>
              </p:ext>
            </p:extLst>
          </p:nvPr>
        </p:nvGraphicFramePr>
        <p:xfrm>
          <a:off x="410164" y="274638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/>
          <p:cNvSpPr/>
          <p:nvPr/>
        </p:nvSpPr>
        <p:spPr>
          <a:xfrm>
            <a:off x="686744" y="923154"/>
            <a:ext cx="1044220" cy="779874"/>
          </a:xfrm>
          <a:prstGeom prst="donut">
            <a:avLst>
              <a:gd name="adj" fmla="val 186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827852" y="1927142"/>
            <a:ext cx="921926" cy="1220144"/>
          </a:xfrm>
          <a:prstGeom prst="donut">
            <a:avLst>
              <a:gd name="adj" fmla="val 186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 cmpd="sng">
                <a:solidFill>
                  <a:srgbClr val="0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79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689</Words>
  <Application>Microsoft Macintosh PowerPoint</Application>
  <PresentationFormat>On-screen Show (4:3)</PresentationFormat>
  <Paragraphs>236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Tahrir Data Project</vt:lpstr>
      <vt:lpstr>Discursive Context</vt:lpstr>
      <vt:lpstr>The Tahrir Data Sets</vt:lpstr>
      <vt:lpstr>TDS-a: Protester Sample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Protested on Day 1</vt:lpstr>
      <vt:lpstr>Not 1st Protest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Protest Metrics</vt:lpstr>
      <vt:lpstr>Implications of TDS-a</vt:lpstr>
      <vt:lpstr>TDS-c: Tweeters</vt:lpstr>
      <vt:lpstr>TDS-c:  Transnational communication flows </vt:lpstr>
      <vt:lpstr>TDS b: Coordinator Strategies</vt:lpstr>
      <vt:lpstr>Preliminary Conclusions</vt:lpstr>
      <vt:lpstr>PowerPoint Presentation</vt:lpstr>
      <vt:lpstr>Moving Ahead</vt:lpstr>
      <vt:lpstr>PowerPoint Presentation</vt:lpstr>
    </vt:vector>
  </TitlesOfParts>
  <Company>the engine room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Wilson</dc:creator>
  <cp:lastModifiedBy>Christopher Wilson</cp:lastModifiedBy>
  <cp:revision>36</cp:revision>
  <dcterms:created xsi:type="dcterms:W3CDTF">2011-04-04T20:02:08Z</dcterms:created>
  <dcterms:modified xsi:type="dcterms:W3CDTF">2011-06-15T21:56:58Z</dcterms:modified>
</cp:coreProperties>
</file>